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28" r:id="rId2"/>
    <p:sldId id="329" r:id="rId3"/>
    <p:sldId id="330" r:id="rId4"/>
    <p:sldId id="331" r:id="rId5"/>
    <p:sldId id="332" r:id="rId6"/>
    <p:sldId id="359" r:id="rId7"/>
    <p:sldId id="333" r:id="rId8"/>
    <p:sldId id="334" r:id="rId9"/>
    <p:sldId id="335" r:id="rId10"/>
    <p:sldId id="336" r:id="rId11"/>
    <p:sldId id="337" r:id="rId12"/>
    <p:sldId id="338" r:id="rId13"/>
    <p:sldId id="340" r:id="rId14"/>
    <p:sldId id="342" r:id="rId15"/>
    <p:sldId id="343" r:id="rId16"/>
    <p:sldId id="344" r:id="rId17"/>
    <p:sldId id="356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8" r:id="rId26"/>
    <p:sldId id="357" r:id="rId27"/>
    <p:sldId id="354" r:id="rId28"/>
    <p:sldId id="355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mine Baumann" initials="EB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4F737F"/>
    <a:srgbClr val="336699"/>
    <a:srgbClr val="7B9C52"/>
    <a:srgbClr val="2F4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25" autoAdjust="0"/>
  </p:normalViewPr>
  <p:slideViewPr>
    <p:cSldViewPr snapToGrid="0" snapToObjects="1">
      <p:cViewPr varScale="1">
        <p:scale>
          <a:sx n="74" d="100"/>
          <a:sy n="74" d="100"/>
        </p:scale>
        <p:origin x="12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6339D-7F84-4059-898C-985C5F28CD71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A2400-04F8-4CB9-98CF-DB91E3DF1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6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845BAD30-89DE-4469-AF5E-CA484E4FB39A}" type="datetimeFigureOut">
              <a:rPr lang="en-ZA" smtClean="0"/>
              <a:t>2015/11/05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1CD8C5B5-84EC-4A8D-95E9-4F37B21B9C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08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228725"/>
            <a:ext cx="4421188" cy="331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5B5-84EC-4A8D-95E9-4F37B21B9CB8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0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84" y="4082243"/>
            <a:ext cx="4396828" cy="169342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3462" y="5530412"/>
            <a:ext cx="6400800" cy="825938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660" y="-66947"/>
            <a:ext cx="4279061" cy="692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3" y="-189247"/>
            <a:ext cx="4853106" cy="25883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5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5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8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8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8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4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3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7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8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599559" y="245243"/>
            <a:ext cx="6553200" cy="832071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/>
            <a:endParaRPr lang="en-US" sz="1350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194" y="4572001"/>
            <a:ext cx="1412565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342892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ylviat@fpmseta.org.za" TargetMode="External"/><Relationship Id="rId2" Type="http://schemas.openxmlformats.org/officeDocument/2006/relationships/hyperlink" Target="mailto:andree@fpmseta.org.z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29113"/>
            <a:ext cx="4781006" cy="1671638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892"/>
            <a:r>
              <a:rPr lang="en-US" sz="2400" b="1" dirty="0" smtClean="0">
                <a:solidFill>
                  <a:prstClr val="white"/>
                </a:solidFill>
              </a:rPr>
              <a:t>GUIDELINES ON CAPTURING LEARNER INFORMATION ON THE LMS (Learner Management System)</a:t>
            </a:r>
          </a:p>
          <a:p>
            <a:pPr defTabSz="342892"/>
            <a:r>
              <a:rPr lang="en-US" sz="2400" b="1" dirty="0" smtClean="0">
                <a:solidFill>
                  <a:prstClr val="white"/>
                </a:solidFill>
              </a:rPr>
              <a:t>November 2015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09" y="1870420"/>
            <a:ext cx="2905397" cy="29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APPRENTICESHIP </a:t>
            </a:r>
            <a:br>
              <a:rPr lang="en-US" sz="3600" b="1" dirty="0" smtClean="0"/>
            </a:br>
            <a:r>
              <a:rPr lang="en-US" sz="3600" b="1" dirty="0" smtClean="0"/>
              <a:t>IMPLEMENTATION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674"/>
            <a:ext cx="8229600" cy="4927493"/>
          </a:xfrm>
        </p:spPr>
        <p:txBody>
          <a:bodyPr>
            <a:normAutofit fontScale="92500" lnSpcReduction="20000"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000" dirty="0">
                <a:ln w="18415" cmpd="sng">
                  <a:noFill/>
                  <a:prstDash val="solid"/>
                </a:ln>
              </a:rPr>
              <a:t>Companies must have a selection and recruitment policy for learners in place aligned to the NSDS III equity requirements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000" dirty="0" smtClean="0">
                <a:ln w="18415" cmpd="sng">
                  <a:noFill/>
                  <a:prstDash val="solid"/>
                </a:ln>
              </a:rPr>
              <a:t>Learners </a:t>
            </a:r>
            <a:r>
              <a:rPr lang="en-US" sz="3000" dirty="0">
                <a:ln w="18415" cmpd="sng">
                  <a:noFill/>
                  <a:prstDash val="solid"/>
                </a:ln>
              </a:rPr>
              <a:t>must meet the entry requirements of the Apprenticeship or have </a:t>
            </a:r>
            <a:r>
              <a:rPr lang="en-US" sz="3000" dirty="0" smtClean="0">
                <a:ln w="18415" cmpd="sng">
                  <a:noFill/>
                  <a:prstDash val="solid"/>
                </a:ln>
              </a:rPr>
              <a:t>a Foundational Learning Competence(FLC) </a:t>
            </a:r>
            <a:r>
              <a:rPr lang="en-US" sz="3000" dirty="0">
                <a:ln w="18415" cmpd="sng">
                  <a:noFill/>
                  <a:prstDash val="solid"/>
                </a:ln>
              </a:rPr>
              <a:t>as specified in the </a:t>
            </a:r>
            <a:r>
              <a:rPr lang="en-US" sz="3000" dirty="0" smtClean="0">
                <a:ln w="18415" cmpd="sng">
                  <a:noFill/>
                  <a:prstDash val="solid"/>
                </a:ln>
              </a:rPr>
              <a:t>entry requirements </a:t>
            </a:r>
            <a:r>
              <a:rPr lang="en-US" sz="3000" dirty="0">
                <a:ln w="18415" cmpd="sng">
                  <a:noFill/>
                  <a:prstDash val="solid"/>
                </a:ln>
              </a:rPr>
              <a:t>of the Apprenticeship Trade </a:t>
            </a:r>
            <a:r>
              <a:rPr lang="en-US" sz="3000" dirty="0" smtClean="0">
                <a:ln w="18415" cmpd="sng">
                  <a:noFill/>
                  <a:prstDash val="solid"/>
                </a:ln>
              </a:rPr>
              <a:t>Qualification and the framework </a:t>
            </a:r>
            <a:endParaRPr lang="en-US" sz="3000" dirty="0">
              <a:ln w="18415" cmpd="sng">
                <a:noFill/>
                <a:prstDash val="solid"/>
              </a:ln>
            </a:endParaRP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000" dirty="0">
                <a:ln w="18415" cmpd="sng">
                  <a:noFill/>
                  <a:prstDash val="solid"/>
                </a:ln>
              </a:rPr>
              <a:t>An Apprentice must be formally inducted by the Employer on commencement of the Apprenticeship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000" dirty="0">
                <a:ln w="18415" cmpd="sng">
                  <a:noFill/>
                  <a:prstDash val="solid"/>
                </a:ln>
              </a:rPr>
              <a:t>All apprentices stipends to be paid in alignment with the s</a:t>
            </a:r>
            <a:r>
              <a:rPr lang="en-US" sz="3000" dirty="0" smtClean="0">
                <a:ln w="18415" cmpd="sng">
                  <a:noFill/>
                  <a:prstDash val="solid"/>
                </a:ln>
              </a:rPr>
              <a:t>ectoral </a:t>
            </a:r>
            <a:r>
              <a:rPr lang="en-US" sz="3000" dirty="0">
                <a:ln w="18415" cmpd="sng">
                  <a:noFill/>
                  <a:prstDash val="solid"/>
                </a:ln>
              </a:rPr>
              <a:t>determination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2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noFill/>
                  <a:prstDash val="solid"/>
                </a:ln>
              </a:rPr>
              <a:t>REGISTRATION OF APPRENTICES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316869"/>
            <a:ext cx="8950817" cy="4877869"/>
          </a:xfrm>
        </p:spPr>
        <p:txBody>
          <a:bodyPr>
            <a:normAutofit fontScale="92500" lnSpcReduction="10000"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000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An Apprentice will only be deemed registered on an Apprenticeship programme once:</a:t>
            </a:r>
          </a:p>
          <a:p>
            <a:pPr marL="742950" lvl="1" indent="-285750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sz="25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 </a:t>
            </a: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An Apprenticeship application is accurately completed and signed by all relevant parties;</a:t>
            </a:r>
          </a:p>
          <a:p>
            <a:pPr marL="742950" lvl="1" indent="-285750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The completed/signed Apprenticeship application with all required supporting documentation is submitted to the FP&amp;M SETA within 30 days of the induction of the Apprentice onto the Apprenticeship;</a:t>
            </a:r>
          </a:p>
          <a:p>
            <a:pPr marL="742950" lvl="1" indent="-285750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The FP&amp;M SETA has approved the Apprenticeship on the MIS and generated a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contract </a:t>
            </a: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number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;</a:t>
            </a:r>
          </a:p>
          <a:p>
            <a:pPr marL="742950" lvl="1" indent="-285750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An Electronic copy of the agreement is submitted to the FP&amp;M QA for processing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with a </a:t>
            </a: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certified copy of ID and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/>
            </a:r>
            <a:b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</a:b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copies of </a:t>
            </a: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the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apprentice’s previous qualifications</a:t>
            </a:r>
            <a:endParaRPr lang="en-US" sz="2600" i="1" dirty="0">
              <a:ln w="18415" cmpd="sng">
                <a:noFill/>
                <a:prstDash val="solid"/>
              </a:ln>
              <a:solidFill>
                <a:srgbClr val="1F497D"/>
              </a:solidFill>
              <a:cs typeface="Tahoma" pitchFamily="34" charset="0"/>
            </a:endParaRPr>
          </a:p>
          <a:p>
            <a:pPr marL="742950" lvl="1" indent="-285750" defTabSz="914400" fontAlgn="base">
              <a:spcAft>
                <a:spcPct val="0"/>
              </a:spcAft>
              <a:buFont typeface="Arial" charset="0"/>
              <a:buChar char="–"/>
            </a:pPr>
            <a:endParaRPr lang="en-US" sz="2600" i="1" dirty="0" smtClean="0">
              <a:ln w="18415" cmpd="sng">
                <a:noFill/>
                <a:prstDash val="solid"/>
              </a:ln>
              <a:solidFill>
                <a:srgbClr val="1F497D"/>
              </a:solidFill>
              <a:cs typeface="Tahoma" pitchFamily="34" charset="0"/>
            </a:endParaRPr>
          </a:p>
          <a:p>
            <a:pPr marL="742950" lvl="1" indent="-285750" defTabSz="914400" fontAlgn="base">
              <a:spcAft>
                <a:spcPct val="0"/>
              </a:spcAft>
              <a:buFont typeface="Arial" charset="0"/>
              <a:buChar char="–"/>
            </a:pPr>
            <a:endParaRPr lang="en-US" sz="2600" i="1" dirty="0">
              <a:ln w="18415" cmpd="sng">
                <a:noFill/>
                <a:prstDash val="solid"/>
              </a:ln>
              <a:solidFill>
                <a:srgbClr val="1F497D"/>
              </a:solidFill>
              <a:cs typeface="Tahoma" pitchFamily="34" charset="0"/>
            </a:endParaRPr>
          </a:p>
          <a:p>
            <a:pPr marL="742950" lvl="1" indent="-285750" defTabSz="914400" fontAlgn="base">
              <a:spcAft>
                <a:spcPct val="0"/>
              </a:spcAft>
              <a:buFont typeface="Arial" charset="0"/>
              <a:buChar char="–"/>
            </a:pPr>
            <a:endParaRPr lang="en-US" sz="2800" i="1" dirty="0">
              <a:ln w="18415" cmpd="sng">
                <a:noFill/>
                <a:prstDash val="solid"/>
              </a:ln>
              <a:solidFill>
                <a:srgbClr val="1F497D"/>
              </a:solidFill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674"/>
            <a:ext cx="9144000" cy="4927493"/>
          </a:xfrm>
        </p:spPr>
        <p:txBody>
          <a:bodyPr>
            <a:normAutofit fontScale="92500" lnSpcReduction="10000"/>
          </a:bodyPr>
          <a:lstStyle/>
          <a:p>
            <a:pPr marL="742950" lvl="1" indent="-285750" defTabSz="914400" fontAlgn="base">
              <a:spcAft>
                <a:spcPct val="0"/>
              </a:spcAft>
              <a:buFont typeface="Arial" charset="0"/>
              <a:buChar char="–"/>
            </a:pP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Two </a:t>
            </a: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original copies of the Apprenticeship agreement are sent back to the company for the company’s records and the Apprentice’s record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.</a:t>
            </a:r>
          </a:p>
          <a:p>
            <a:pPr marL="642931" lvl="1" indent="-342900" defTabSz="914400" fontAlgn="base">
              <a:spcAft>
                <a:spcPct val="0"/>
              </a:spcAft>
              <a:buFontTx/>
              <a:buChar char="-"/>
            </a:pP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Once all apprentice information is submitted to the Learning Programmes unit and are accurately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completed, it </a:t>
            </a: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will assist the SETA to also track if the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apprentice progress of their - </a:t>
            </a:r>
            <a:endParaRPr lang="en-US" sz="2600" i="1" dirty="0">
              <a:ln w="18415" cmpd="sng">
                <a:noFill/>
                <a:prstDash val="solid"/>
              </a:ln>
              <a:solidFill>
                <a:srgbClr val="1F497D"/>
              </a:solidFill>
              <a:cs typeface="Tahoma" pitchFamily="34" charset="0"/>
            </a:endParaRPr>
          </a:p>
          <a:p>
            <a:pPr marL="942960" lvl="2" indent="-342900" defTabSz="914400" fontAlgn="base">
              <a:spcAft>
                <a:spcPct val="0"/>
              </a:spcAft>
              <a:buFontTx/>
              <a:buChar char="-"/>
            </a:pP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N1/N3 (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Textiles)</a:t>
            </a:r>
            <a:endParaRPr lang="en-US" sz="2600" i="1" dirty="0">
              <a:ln w="18415" cmpd="sng">
                <a:noFill/>
                <a:prstDash val="solid"/>
              </a:ln>
              <a:solidFill>
                <a:srgbClr val="1F497D"/>
              </a:solidFill>
              <a:cs typeface="Tahoma" pitchFamily="34" charset="0"/>
            </a:endParaRPr>
          </a:p>
          <a:p>
            <a:pPr marL="942960" lvl="2" indent="-342900" defTabSz="914400" fontAlgn="base">
              <a:spcAft>
                <a:spcPct val="0"/>
              </a:spcAft>
              <a:buFontTx/>
              <a:buChar char="-"/>
            </a:pP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TT1- phase 2, TT2-phase 3, TT3  phase 4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(Printing </a:t>
            </a: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and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Packaging)</a:t>
            </a:r>
            <a:endParaRPr lang="en-US" sz="2600" i="1" dirty="0">
              <a:ln w="18415" cmpd="sng">
                <a:noFill/>
                <a:prstDash val="solid"/>
              </a:ln>
              <a:solidFill>
                <a:srgbClr val="1F497D"/>
              </a:solidFill>
              <a:cs typeface="Tahoma" pitchFamily="34" charset="0"/>
            </a:endParaRPr>
          </a:p>
          <a:p>
            <a:pPr marL="942960" lvl="2" indent="-342900" defTabSz="914400" fontAlgn="base">
              <a:spcAft>
                <a:spcPct val="0"/>
              </a:spcAft>
              <a:buFontTx/>
              <a:buChar char="-"/>
            </a:pP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NQF Level 1,2,3,4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(Furniture)</a:t>
            </a:r>
            <a:endParaRPr lang="en-US" sz="2600" i="1" dirty="0">
              <a:ln w="18415" cmpd="sng">
                <a:noFill/>
                <a:prstDash val="solid"/>
              </a:ln>
              <a:solidFill>
                <a:srgbClr val="1F497D"/>
              </a:solidFill>
              <a:cs typeface="Tahoma" pitchFamily="34" charset="0"/>
            </a:endParaRPr>
          </a:p>
          <a:p>
            <a:pPr marL="642931" lvl="1" indent="-342900" defTabSz="914400" fontAlgn="base">
              <a:spcAft>
                <a:spcPct val="0"/>
              </a:spcAft>
              <a:buFontTx/>
              <a:buChar char="-"/>
            </a:pP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All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Artisan </a:t>
            </a: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Certificates are now issued through the QCTO </a:t>
            </a:r>
          </a:p>
          <a:p>
            <a:pPr marL="642931" lvl="1" indent="-342900" defTabSz="914400" fontAlgn="base">
              <a:spcAft>
                <a:spcPct val="0"/>
              </a:spcAft>
              <a:buFontTx/>
              <a:buChar char="-"/>
            </a:pP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All Assessors and Moderators to be accredited by NAMB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/>
            </a:r>
            <a:b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</a:b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through </a:t>
            </a: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the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SETA(Please </a:t>
            </a:r>
            <a:r>
              <a:rPr lang="en-US" sz="26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send your application to the </a:t>
            </a:r>
            <a:r>
              <a:rPr lang="en-US" sz="26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  <a:cs typeface="Tahoma" pitchFamily="34" charset="0"/>
              </a:rPr>
              <a:t>SETA)</a:t>
            </a:r>
            <a:endParaRPr lang="en-US" sz="2600" i="1" dirty="0">
              <a:ln w="18415" cmpd="sng">
                <a:noFill/>
                <a:prstDash val="solid"/>
              </a:ln>
              <a:solidFill>
                <a:srgbClr val="1F497D"/>
              </a:solidFill>
              <a:cs typeface="Tahoma" pitchFamily="34" charset="0"/>
            </a:endParaRPr>
          </a:p>
          <a:p>
            <a:pPr marL="1042979" lvl="2" indent="-285750" defTabSz="914400" fontAlgn="base">
              <a:spcAft>
                <a:spcPct val="0"/>
              </a:spcAft>
              <a:buFont typeface="Arial" charset="0"/>
              <a:buChar char="–"/>
            </a:pPr>
            <a:endParaRPr lang="en-US" sz="2600" i="1" dirty="0">
              <a:ln w="18415" cmpd="sng">
                <a:noFill/>
                <a:prstDash val="solid"/>
              </a:ln>
              <a:solidFill>
                <a:srgbClr val="1F497D"/>
              </a:solidFill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noFill/>
                  <a:prstDash val="solid"/>
                </a:ln>
              </a:rPr>
              <a:t>REGISTRATION OF APPRENTICES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859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2" y="1025912"/>
            <a:ext cx="7977448" cy="238636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noFill/>
                  <a:prstDash val="solid"/>
                </a:ln>
              </a:rPr>
              <a:t>APPRENTICE WAGE RATES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3256156"/>
            <a:ext cx="7953048" cy="30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kern="0" dirty="0" smtClean="0"/>
              <a:t>APPRENTICESHIP DURATION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84100"/>
            <a:ext cx="8229600" cy="4542067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Apprenticeships must be completed in a minimum of 36 to 42 months from the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apprentice’s date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of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indenture</a:t>
            </a:r>
            <a:endParaRPr lang="en-US" sz="2800" dirty="0">
              <a:ln w="18415" cmpd="sng">
                <a:noFill/>
                <a:prstDash val="solid"/>
              </a:ln>
              <a:solidFill>
                <a:srgbClr val="1F497D"/>
              </a:solidFill>
            </a:endParaRP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The Employer of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an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Apprentice who is not able to complete the Apprenticeship programme within the contractual period, must request an extension of not more than 3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months, in </a:t>
            </a: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writting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to the FP&amp;M QA Executive and not less than 6 months before the contractual end date.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685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noFill/>
                  <a:prstDash val="solid"/>
                </a:ln>
              </a:rPr>
              <a:t>CERTIFICATION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366"/>
            <a:ext cx="8457324" cy="5066802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Certificates are issued through QCTO and facilitated by FP&amp;M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SETA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for all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apprentices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who are deemed competent and have met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all apprenticeship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programme requirements through a verification process by a registered Assessor and Moderator.</a:t>
            </a:r>
            <a:endParaRPr lang="en-US" sz="2800" b="1" dirty="0">
              <a:ln w="18415" cmpd="sng">
                <a:noFill/>
                <a:prstDash val="solid"/>
              </a:ln>
            </a:endParaRP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 smtClean="0">
                <a:ln w="18415" cmpd="sng">
                  <a:noFill/>
                  <a:prstDash val="solid"/>
                </a:ln>
              </a:rPr>
              <a:t>A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Trade Certificate will be issued to an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apprentice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who has been trade tested and found competent in the full aspect of the specified trade in which the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apprentice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is registered.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Important note is that all printing of artisan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certificates will be charged for by QCTO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5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24" y="383539"/>
            <a:ext cx="8229600" cy="931045"/>
          </a:xfrm>
        </p:spPr>
        <p:txBody>
          <a:bodyPr>
            <a:normAutofit fontScale="90000"/>
          </a:bodyPr>
          <a:lstStyle/>
          <a:p>
            <a:r>
              <a:rPr lang="en-ZA" sz="3600" b="1" dirty="0"/>
              <a:t>CHECKLIST FOR APPLICATIONS FOR </a:t>
            </a:r>
            <a:r>
              <a:rPr lang="en-ZA" sz="3600" b="1" dirty="0" smtClean="0"/>
              <a:t>CERTIFICATES</a:t>
            </a:r>
            <a:br>
              <a:rPr lang="en-ZA" sz="36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198674"/>
            <a:ext cx="9053847" cy="4927493"/>
          </a:xfrm>
        </p:spPr>
        <p:txBody>
          <a:bodyPr>
            <a:normAutofit fontScale="25000" lnSpcReduction="20000"/>
          </a:bodyPr>
          <a:lstStyle/>
          <a:p>
            <a:r>
              <a:rPr lang="en-ZA" sz="10400" u="sng" dirty="0" smtClean="0"/>
              <a:t>The </a:t>
            </a:r>
            <a:r>
              <a:rPr lang="en-ZA" sz="10400" u="sng" dirty="0"/>
              <a:t>application for a Trade Test Certificate </a:t>
            </a:r>
            <a:r>
              <a:rPr lang="en-ZA" sz="10400" u="sng" dirty="0" smtClean="0"/>
              <a:t>must - </a:t>
            </a:r>
            <a:endParaRPr lang="en-US" sz="10400" u="sng" dirty="0"/>
          </a:p>
          <a:p>
            <a:pPr lvl="1"/>
            <a:r>
              <a:rPr lang="en-ZA" sz="8800" dirty="0">
                <a:solidFill>
                  <a:srgbClr val="336699"/>
                </a:solidFill>
              </a:rPr>
              <a:t>B</a:t>
            </a:r>
            <a:r>
              <a:rPr lang="en-ZA" sz="8800" dirty="0" smtClean="0">
                <a:solidFill>
                  <a:srgbClr val="336699"/>
                </a:solidFill>
              </a:rPr>
              <a:t>e submitted on </a:t>
            </a:r>
            <a:r>
              <a:rPr lang="en-ZA" sz="8800" dirty="0">
                <a:solidFill>
                  <a:srgbClr val="336699"/>
                </a:solidFill>
              </a:rPr>
              <a:t>the prescribed application form</a:t>
            </a:r>
            <a:endParaRPr lang="en-US" sz="8800" dirty="0">
              <a:solidFill>
                <a:srgbClr val="336699"/>
              </a:solidFill>
            </a:endParaRPr>
          </a:p>
          <a:p>
            <a:pPr lvl="1"/>
            <a:r>
              <a:rPr lang="en-ZA" sz="8800" dirty="0" smtClean="0">
                <a:solidFill>
                  <a:srgbClr val="336699"/>
                </a:solidFill>
              </a:rPr>
              <a:t>Indicate the </a:t>
            </a:r>
            <a:r>
              <a:rPr lang="en-ZA" sz="8800" dirty="0">
                <a:solidFill>
                  <a:srgbClr val="336699"/>
                </a:solidFill>
              </a:rPr>
              <a:t>correct Trade, Specialisation and OFO </a:t>
            </a:r>
            <a:r>
              <a:rPr lang="en-ZA" sz="8800" dirty="0" smtClean="0">
                <a:solidFill>
                  <a:srgbClr val="336699"/>
                </a:solidFill>
              </a:rPr>
              <a:t>code</a:t>
            </a:r>
          </a:p>
          <a:p>
            <a:pPr lvl="0"/>
            <a:r>
              <a:rPr lang="en-ZA" sz="10400" dirty="0" smtClean="0">
                <a:solidFill>
                  <a:srgbClr val="336699"/>
                </a:solidFill>
              </a:rPr>
              <a:t>Attached to the application must be the following – </a:t>
            </a:r>
          </a:p>
          <a:p>
            <a:pPr lvl="1"/>
            <a:r>
              <a:rPr lang="en-ZA" sz="8800" dirty="0" smtClean="0">
                <a:solidFill>
                  <a:srgbClr val="336699"/>
                </a:solidFill>
              </a:rPr>
              <a:t>Certified </a:t>
            </a:r>
            <a:r>
              <a:rPr lang="en-ZA" sz="8800" dirty="0">
                <a:solidFill>
                  <a:srgbClr val="336699"/>
                </a:solidFill>
              </a:rPr>
              <a:t>copy of ID </a:t>
            </a:r>
            <a:r>
              <a:rPr lang="en-ZA" sz="8800" dirty="0" smtClean="0">
                <a:solidFill>
                  <a:srgbClr val="336699"/>
                </a:solidFill>
              </a:rPr>
              <a:t>(information </a:t>
            </a:r>
            <a:r>
              <a:rPr lang="en-ZA" sz="8800" dirty="0">
                <a:solidFill>
                  <a:srgbClr val="336699"/>
                </a:solidFill>
              </a:rPr>
              <a:t>should be clear and </a:t>
            </a:r>
            <a:r>
              <a:rPr lang="en-ZA" sz="8800" dirty="0" smtClean="0">
                <a:solidFill>
                  <a:srgbClr val="336699"/>
                </a:solidFill>
              </a:rPr>
              <a:t>legible)</a:t>
            </a:r>
            <a:endParaRPr lang="en-US" sz="8800" dirty="0">
              <a:solidFill>
                <a:srgbClr val="336699"/>
              </a:solidFill>
            </a:endParaRPr>
          </a:p>
          <a:p>
            <a:pPr lvl="1"/>
            <a:r>
              <a:rPr lang="en-ZA" sz="8800" dirty="0" smtClean="0">
                <a:solidFill>
                  <a:srgbClr val="336699"/>
                </a:solidFill>
              </a:rPr>
              <a:t>Service </a:t>
            </a:r>
            <a:r>
              <a:rPr lang="en-ZA" sz="8800" dirty="0">
                <a:solidFill>
                  <a:srgbClr val="336699"/>
                </a:solidFill>
              </a:rPr>
              <a:t>letter </a:t>
            </a:r>
            <a:r>
              <a:rPr lang="en-ZA" sz="8800" dirty="0" smtClean="0">
                <a:solidFill>
                  <a:srgbClr val="336699"/>
                </a:solidFill>
              </a:rPr>
              <a:t>for non-contracted learners confirming sufficient experience</a:t>
            </a:r>
          </a:p>
          <a:p>
            <a:pPr lvl="1"/>
            <a:r>
              <a:rPr lang="en-ZA" sz="8800" dirty="0" smtClean="0">
                <a:solidFill>
                  <a:srgbClr val="336699"/>
                </a:solidFill>
              </a:rPr>
              <a:t>Apprenticeship/learnership </a:t>
            </a:r>
            <a:r>
              <a:rPr lang="en-ZA" sz="8800" dirty="0">
                <a:solidFill>
                  <a:srgbClr val="336699"/>
                </a:solidFill>
              </a:rPr>
              <a:t>contract </a:t>
            </a:r>
            <a:r>
              <a:rPr lang="en-ZA" sz="8800" dirty="0" smtClean="0">
                <a:solidFill>
                  <a:srgbClr val="336699"/>
                </a:solidFill>
              </a:rPr>
              <a:t>(</a:t>
            </a:r>
            <a:r>
              <a:rPr lang="en-ZA" sz="8800" dirty="0">
                <a:solidFill>
                  <a:srgbClr val="336699"/>
                </a:solidFill>
              </a:rPr>
              <a:t>i</a:t>
            </a:r>
            <a:r>
              <a:rPr lang="en-ZA" sz="8800" dirty="0" smtClean="0">
                <a:solidFill>
                  <a:srgbClr val="336699"/>
                </a:solidFill>
              </a:rPr>
              <a:t>ncluding </a:t>
            </a:r>
            <a:r>
              <a:rPr lang="en-ZA" sz="8800" dirty="0">
                <a:solidFill>
                  <a:srgbClr val="336699"/>
                </a:solidFill>
              </a:rPr>
              <a:t>commencement date and completion date</a:t>
            </a:r>
            <a:r>
              <a:rPr lang="en-ZA" sz="8800" dirty="0" smtClean="0">
                <a:solidFill>
                  <a:srgbClr val="336699"/>
                </a:solidFill>
              </a:rPr>
              <a:t>)</a:t>
            </a:r>
          </a:p>
          <a:p>
            <a:r>
              <a:rPr lang="en-ZA" sz="10400" dirty="0" smtClean="0">
                <a:solidFill>
                  <a:srgbClr val="336699"/>
                </a:solidFill>
              </a:rPr>
              <a:t>The </a:t>
            </a:r>
            <a:r>
              <a:rPr lang="en-ZA" sz="10400" dirty="0">
                <a:solidFill>
                  <a:srgbClr val="336699"/>
                </a:solidFill>
              </a:rPr>
              <a:t>following </a:t>
            </a:r>
            <a:r>
              <a:rPr lang="en-ZA" sz="10400" dirty="0" smtClean="0">
                <a:solidFill>
                  <a:srgbClr val="336699"/>
                </a:solidFill>
              </a:rPr>
              <a:t>document must be attached </a:t>
            </a:r>
            <a:r>
              <a:rPr lang="en-ZA" sz="10400" dirty="0">
                <a:solidFill>
                  <a:srgbClr val="336699"/>
                </a:solidFill>
              </a:rPr>
              <a:t>as proof of completion:</a:t>
            </a:r>
            <a:endParaRPr lang="en-US" sz="10400" dirty="0">
              <a:solidFill>
                <a:srgbClr val="336699"/>
              </a:solidFill>
            </a:endParaRPr>
          </a:p>
          <a:p>
            <a:pPr lvl="1"/>
            <a:r>
              <a:rPr lang="en-ZA" sz="8800" dirty="0">
                <a:solidFill>
                  <a:srgbClr val="336699"/>
                </a:solidFill>
              </a:rPr>
              <a:t>Log book ( on the job/ workplace learning proof of at least 12 months)</a:t>
            </a:r>
            <a:endParaRPr lang="en-US" sz="8800" dirty="0">
              <a:solidFill>
                <a:srgbClr val="336699"/>
              </a:solidFill>
            </a:endParaRPr>
          </a:p>
          <a:p>
            <a:pPr lvl="1"/>
            <a:r>
              <a:rPr lang="en-ZA" sz="8800" dirty="0" smtClean="0">
                <a:solidFill>
                  <a:srgbClr val="336699"/>
                </a:solidFill>
              </a:rPr>
              <a:t>Off-the-job </a:t>
            </a:r>
            <a:r>
              <a:rPr lang="en-ZA" sz="8800" dirty="0">
                <a:solidFill>
                  <a:srgbClr val="336699"/>
                </a:solidFill>
              </a:rPr>
              <a:t>practical learning </a:t>
            </a:r>
            <a:r>
              <a:rPr lang="en-ZA" sz="8800" dirty="0" smtClean="0">
                <a:solidFill>
                  <a:srgbClr val="336699"/>
                </a:solidFill>
              </a:rPr>
              <a:t>(training </a:t>
            </a:r>
            <a:r>
              <a:rPr lang="en-ZA" sz="8800" dirty="0">
                <a:solidFill>
                  <a:srgbClr val="336699"/>
                </a:solidFill>
              </a:rPr>
              <a:t>modules or unit standards</a:t>
            </a:r>
            <a:r>
              <a:rPr lang="en-ZA" sz="8800" dirty="0" smtClean="0">
                <a:solidFill>
                  <a:srgbClr val="336699"/>
                </a:solidFill>
              </a:rPr>
              <a:t>)</a:t>
            </a:r>
          </a:p>
          <a:p>
            <a:pPr lvl="1"/>
            <a:r>
              <a:rPr lang="en-ZA" sz="8800" dirty="0">
                <a:solidFill>
                  <a:srgbClr val="336699"/>
                </a:solidFill>
              </a:rPr>
              <a:t>Copy of trade test results on the prescribed form.</a:t>
            </a:r>
            <a:endParaRPr lang="en-US" sz="8800" dirty="0">
              <a:solidFill>
                <a:srgbClr val="3366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354" y="264534"/>
            <a:ext cx="2187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 smtClean="0">
                <a:solidFill>
                  <a:srgbClr val="336699"/>
                </a:solidFill>
              </a:rPr>
              <a:t>According </a:t>
            </a:r>
            <a:r>
              <a:rPr lang="en-ZA" b="1" dirty="0">
                <a:solidFill>
                  <a:srgbClr val="336699"/>
                </a:solidFill>
              </a:rPr>
              <a:t>to the Trade Test </a:t>
            </a:r>
            <a:r>
              <a:rPr lang="en-ZA" b="1" dirty="0" smtClean="0">
                <a:solidFill>
                  <a:srgbClr val="336699"/>
                </a:solidFill>
              </a:rPr>
              <a:t>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24" y="383539"/>
            <a:ext cx="8229600" cy="931045"/>
          </a:xfrm>
        </p:spPr>
        <p:txBody>
          <a:bodyPr>
            <a:normAutofit fontScale="90000"/>
          </a:bodyPr>
          <a:lstStyle/>
          <a:p>
            <a:r>
              <a:rPr lang="en-ZA" sz="3600" b="1" dirty="0"/>
              <a:t>CHECKLIST FOR APPLICATIONS FOR </a:t>
            </a:r>
            <a:r>
              <a:rPr lang="en-ZA" sz="3600" b="1" dirty="0" smtClean="0"/>
              <a:t>CERTIFICATES</a:t>
            </a:r>
            <a:br>
              <a:rPr lang="en-ZA" sz="36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314585"/>
            <a:ext cx="9028089" cy="5305156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ZA" sz="10400" dirty="0" smtClean="0">
                <a:solidFill>
                  <a:srgbClr val="336699"/>
                </a:solidFill>
              </a:rPr>
              <a:t>The </a:t>
            </a:r>
            <a:r>
              <a:rPr lang="en-ZA" sz="10400" dirty="0">
                <a:solidFill>
                  <a:srgbClr val="336699"/>
                </a:solidFill>
              </a:rPr>
              <a:t>following information must be </a:t>
            </a:r>
            <a:r>
              <a:rPr lang="en-ZA" sz="10400" dirty="0" smtClean="0">
                <a:solidFill>
                  <a:srgbClr val="336699"/>
                </a:solidFill>
              </a:rPr>
              <a:t>on </a:t>
            </a:r>
            <a:r>
              <a:rPr lang="en-ZA" sz="10400" dirty="0">
                <a:solidFill>
                  <a:srgbClr val="336699"/>
                </a:solidFill>
              </a:rPr>
              <a:t>the trade test result:</a:t>
            </a:r>
            <a:endParaRPr lang="en-US" sz="104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Correct surname and initials </a:t>
            </a:r>
            <a:r>
              <a:rPr lang="en-ZA" sz="8800" dirty="0" smtClean="0">
                <a:solidFill>
                  <a:srgbClr val="336699"/>
                </a:solidFill>
              </a:rPr>
              <a:t>(first names) and ID </a:t>
            </a:r>
            <a:r>
              <a:rPr lang="en-ZA" sz="8800" dirty="0">
                <a:solidFill>
                  <a:srgbClr val="336699"/>
                </a:solidFill>
              </a:rPr>
              <a:t>number </a:t>
            </a:r>
            <a:endParaRPr lang="en-US" sz="88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Correct trade according to OFO list of trades</a:t>
            </a:r>
            <a:endParaRPr lang="en-US" sz="88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Correct OFO Code</a:t>
            </a:r>
            <a:endParaRPr lang="en-US" sz="88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Correct specialisation</a:t>
            </a:r>
            <a:endParaRPr lang="en-US" sz="88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Trade Test </a:t>
            </a:r>
            <a:r>
              <a:rPr lang="en-ZA" sz="8800" dirty="0" smtClean="0">
                <a:solidFill>
                  <a:srgbClr val="336699"/>
                </a:solidFill>
              </a:rPr>
              <a:t>Centre accreditation number</a:t>
            </a:r>
            <a:endParaRPr lang="en-US" sz="88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Trade test date</a:t>
            </a:r>
            <a:endParaRPr lang="en-US" sz="88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Trade test tasks and </a:t>
            </a:r>
            <a:r>
              <a:rPr lang="en-ZA" sz="8800" dirty="0" smtClean="0">
                <a:solidFill>
                  <a:srgbClr val="336699"/>
                </a:solidFill>
              </a:rPr>
              <a:t>result (the learner </a:t>
            </a:r>
            <a:r>
              <a:rPr lang="en-ZA" sz="8800" dirty="0">
                <a:solidFill>
                  <a:srgbClr val="336699"/>
                </a:solidFill>
              </a:rPr>
              <a:t>must be competent)</a:t>
            </a:r>
            <a:endParaRPr lang="en-US" sz="88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Final result indicating competent</a:t>
            </a:r>
            <a:endParaRPr lang="en-US" sz="88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Signature of assessor </a:t>
            </a:r>
            <a:r>
              <a:rPr lang="en-ZA" sz="8800" dirty="0" smtClean="0">
                <a:solidFill>
                  <a:srgbClr val="336699"/>
                </a:solidFill>
              </a:rPr>
              <a:t>and </a:t>
            </a:r>
            <a:r>
              <a:rPr lang="en-ZA" sz="8800" dirty="0">
                <a:solidFill>
                  <a:srgbClr val="336699"/>
                </a:solidFill>
              </a:rPr>
              <a:t>moderator/ </a:t>
            </a:r>
            <a:r>
              <a:rPr lang="en-ZA" sz="8800" dirty="0" smtClean="0">
                <a:solidFill>
                  <a:srgbClr val="336699"/>
                </a:solidFill>
              </a:rPr>
              <a:t>centre head or manager</a:t>
            </a:r>
            <a:endParaRPr lang="en-US" sz="88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Serial no / contract number issued by SETA</a:t>
            </a:r>
            <a:endParaRPr lang="en-US" sz="8800" dirty="0">
              <a:solidFill>
                <a:srgbClr val="336699"/>
              </a:solidFill>
            </a:endParaRPr>
          </a:p>
          <a:p>
            <a:pPr lvl="2"/>
            <a:r>
              <a:rPr lang="en-ZA" sz="8800" dirty="0">
                <a:solidFill>
                  <a:srgbClr val="336699"/>
                </a:solidFill>
              </a:rPr>
              <a:t>Trade Test Results endorsed by SETA with a stamp and initials.</a:t>
            </a:r>
            <a:endParaRPr lang="en-US" sz="8800" dirty="0">
              <a:solidFill>
                <a:srgbClr val="336699"/>
              </a:solidFill>
            </a:endParaRPr>
          </a:p>
          <a:p>
            <a:pPr lvl="0"/>
            <a:r>
              <a:rPr lang="en-ZA" sz="10400" dirty="0">
                <a:solidFill>
                  <a:srgbClr val="336699"/>
                </a:solidFill>
              </a:rPr>
              <a:t>Urgent applications must be separated from the batch and </a:t>
            </a:r>
            <a:r>
              <a:rPr lang="en-ZA" sz="10400" dirty="0" smtClean="0">
                <a:solidFill>
                  <a:srgbClr val="336699"/>
                </a:solidFill>
              </a:rPr>
              <a:t/>
            </a:r>
            <a:br>
              <a:rPr lang="en-ZA" sz="10400" dirty="0" smtClean="0">
                <a:solidFill>
                  <a:srgbClr val="336699"/>
                </a:solidFill>
              </a:rPr>
            </a:br>
            <a:r>
              <a:rPr lang="en-ZA" sz="10400" dirty="0" smtClean="0">
                <a:solidFill>
                  <a:srgbClr val="336699"/>
                </a:solidFill>
              </a:rPr>
              <a:t>must </a:t>
            </a:r>
            <a:r>
              <a:rPr lang="en-ZA" sz="10400" dirty="0">
                <a:solidFill>
                  <a:srgbClr val="336699"/>
                </a:solidFill>
              </a:rPr>
              <a:t>be listed on a separate list, indicating that it is urgent.</a:t>
            </a:r>
            <a:endParaRPr lang="en-US" sz="10400" dirty="0">
              <a:solidFill>
                <a:srgbClr val="336699"/>
              </a:solidFill>
            </a:endParaRPr>
          </a:p>
          <a:p>
            <a:r>
              <a:rPr lang="en-ZA" sz="10400" dirty="0">
                <a:solidFill>
                  <a:schemeClr val="bg1"/>
                </a:solidFill>
              </a:rPr>
              <a:t>The application must reach NAMB through a SETA </a:t>
            </a:r>
            <a:r>
              <a:rPr lang="en-ZA" sz="10400" dirty="0" smtClean="0">
                <a:solidFill>
                  <a:schemeClr val="bg1"/>
                </a:solidFill>
              </a:rPr>
              <a:t> </a:t>
            </a:r>
            <a:r>
              <a:rPr lang="en-ZA" sz="10400" dirty="0">
                <a:solidFill>
                  <a:srgbClr val="336699"/>
                </a:solidFill>
              </a:rPr>
              <a:t>	</a:t>
            </a:r>
            <a:endParaRPr lang="en-US" sz="104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US" sz="10400" dirty="0">
              <a:solidFill>
                <a:srgbClr val="336699"/>
              </a:solidFill>
            </a:endParaRPr>
          </a:p>
          <a:p>
            <a:endParaRPr lang="en-US" sz="10400" dirty="0">
              <a:solidFill>
                <a:srgbClr val="3366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354" y="264534"/>
            <a:ext cx="2187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 smtClean="0">
                <a:solidFill>
                  <a:srgbClr val="336699"/>
                </a:solidFill>
              </a:rPr>
              <a:t>According </a:t>
            </a:r>
            <a:r>
              <a:rPr lang="en-ZA" b="1" dirty="0">
                <a:solidFill>
                  <a:srgbClr val="336699"/>
                </a:solidFill>
              </a:rPr>
              <a:t>to the Trade Test </a:t>
            </a:r>
            <a:r>
              <a:rPr lang="en-ZA" b="1" dirty="0" smtClean="0">
                <a:solidFill>
                  <a:srgbClr val="336699"/>
                </a:solidFill>
              </a:rPr>
              <a:t>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n w="18415" cmpd="sng">
                  <a:noFill/>
                  <a:prstDash val="solid"/>
                </a:ln>
              </a:rPr>
              <a:t>ASSESSMENTS - APPRENTICESHIPS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500" dirty="0">
                <a:ln w="18415" cmpd="sng">
                  <a:noFill/>
                  <a:prstDash val="solid"/>
                </a:ln>
              </a:rPr>
              <a:t>Theoretical (Knowledge) Assessments </a:t>
            </a:r>
            <a:r>
              <a:rPr lang="en-US" sz="2500" dirty="0" smtClean="0">
                <a:ln w="18415" cmpd="sng">
                  <a:noFill/>
                  <a:prstDash val="solid"/>
                </a:ln>
              </a:rPr>
              <a:t>conducted </a:t>
            </a:r>
            <a:r>
              <a:rPr lang="en-US" sz="2500" dirty="0">
                <a:ln w="18415" cmpd="sng">
                  <a:noFill/>
                  <a:prstDash val="solid"/>
                </a:ln>
              </a:rPr>
              <a:t>in a written format except in the case of special needs.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500" dirty="0">
                <a:ln w="18415" cmpd="sng">
                  <a:noFill/>
                  <a:prstDash val="solid"/>
                </a:ln>
              </a:rPr>
              <a:t>Practical Assessments and completion of Work Experience log books.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500" dirty="0">
                <a:ln w="18415" cmpd="sng">
                  <a:noFill/>
                  <a:prstDash val="solid"/>
                </a:ln>
              </a:rPr>
              <a:t>Trade Test/External Summative Assessment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500" dirty="0">
                <a:ln w="18415" cmpd="sng">
                  <a:noFill/>
                  <a:prstDash val="solid"/>
                </a:ln>
              </a:rPr>
              <a:t>The SETA is responsible for the setting of Theoretical and External Summative Assessments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500" dirty="0">
                <a:ln w="18415" cmpd="sng">
                  <a:noFill/>
                  <a:prstDash val="solid"/>
                </a:ln>
              </a:rPr>
              <a:t>External Summative Assessments will be conducted in an approved assessment centre accredited by the QCTO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500" dirty="0">
                <a:ln w="18415" cmpd="sng">
                  <a:noFill/>
                  <a:prstDash val="solid"/>
                </a:ln>
              </a:rPr>
              <a:t>Theoretical Assessments will be conducted by an accredited Provider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500" dirty="0">
                <a:ln w="18415" cmpd="sng">
                  <a:noFill/>
                  <a:prstDash val="solid"/>
                </a:ln>
              </a:rPr>
              <a:t>In a case where an apprentice is applying for their Trade Test a Trade Test Form must be signed by both the Assessor and Moderator and submitted to the </a:t>
            </a:r>
            <a:r>
              <a:rPr lang="en-US" sz="2500" dirty="0" smtClean="0">
                <a:ln w="18415" cmpd="sng">
                  <a:noFill/>
                  <a:prstDash val="solid"/>
                </a:ln>
              </a:rPr>
              <a:t>SETA </a:t>
            </a:r>
            <a:r>
              <a:rPr lang="en-US" sz="2500" dirty="0">
                <a:ln w="18415" cmpd="sng">
                  <a:noFill/>
                  <a:prstDash val="solid"/>
                </a:ln>
              </a:rPr>
              <a:t>within 2 weeks.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endParaRPr lang="en-US" sz="2500" dirty="0">
              <a:ln w="18415" cmpd="sng">
                <a:noFill/>
                <a:prstDash val="solid"/>
              </a:ln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39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24" y="51516"/>
            <a:ext cx="8229600" cy="11986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8415" cmpd="sng">
                  <a:noFill/>
                  <a:prstDash val="solid"/>
                </a:ln>
              </a:rPr>
              <a:t>ASSESSMENTS – LEARNERSHIPS </a:t>
            </a:r>
            <a:br>
              <a:rPr lang="en-US" sz="3200" b="1" dirty="0" smtClean="0">
                <a:ln w="18415" cmpd="sng">
                  <a:noFill/>
                  <a:prstDash val="solid"/>
                </a:ln>
              </a:rPr>
            </a:br>
            <a:r>
              <a:rPr lang="en-US" sz="3200" b="1" dirty="0" smtClean="0">
                <a:ln w="18415" cmpd="sng">
                  <a:noFill/>
                  <a:prstDash val="solid"/>
                </a:ln>
              </a:rPr>
              <a:t>&amp; SKILLS PROGRAMMES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Only Summative assessments will be recognised as official assessments in the POE, as compiled in the prescribed manner, submitted for verification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Formative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assessments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must,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however,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be conducted to enable the assessor to determine if a learner is ready for Summative Assessment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All components of the Learning Programme must be assessed by a registered constituent Assessor as per the scope of registration.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All assessment results must be uploaded by the provider on the FP&amp;M SETA MIS.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Once all assessments are captured on the MIS our regional specialist/SSA will do a verification should all information be accurate the Seta will issue a certificate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2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DO WE HAVE GUIDELINE?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938"/>
            <a:ext cx="8229600" cy="4877230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spcAft>
                <a:spcPct val="0"/>
              </a:spcAft>
              <a:buNone/>
            </a:pPr>
            <a:r>
              <a:rPr lang="en-US" sz="3600" dirty="0">
                <a:ln w="18415" cmpd="sng">
                  <a:noFill/>
                  <a:prstDash val="solid"/>
                </a:ln>
              </a:rPr>
              <a:t>The purpose of the guidelines (and the presentation) is to </a:t>
            </a:r>
            <a:r>
              <a:rPr lang="en-US" sz="3600" dirty="0" smtClean="0">
                <a:ln w="18415" cmpd="sng">
                  <a:noFill/>
                  <a:prstDash val="solid"/>
                </a:ln>
              </a:rPr>
              <a:t>– </a:t>
            </a:r>
          </a:p>
          <a:p>
            <a:pPr marL="342900" lvl="0" indent="-342900" defTabSz="914400" fontAlgn="base">
              <a:spcAft>
                <a:spcPct val="0"/>
              </a:spcAft>
              <a:buNone/>
            </a:pPr>
            <a:endParaRPr lang="en-US" sz="3600" dirty="0" smtClean="0">
              <a:ln w="18415" cmpd="sng">
                <a:noFill/>
                <a:prstDash val="solid"/>
              </a:ln>
            </a:endParaRPr>
          </a:p>
          <a:p>
            <a:pPr defTabSz="914400" fontAlgn="base">
              <a:spcAft>
                <a:spcPct val="0"/>
              </a:spcAft>
            </a:pPr>
            <a:r>
              <a:rPr lang="en-US" sz="3000" dirty="0">
                <a:ln w="18415" cmpd="sng">
                  <a:noFill/>
                  <a:prstDash val="solid"/>
                </a:ln>
                <a:solidFill>
                  <a:srgbClr val="336699"/>
                </a:solidFill>
              </a:rPr>
              <a:t>Share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336699"/>
                </a:solidFill>
              </a:rPr>
              <a:t>information on </a:t>
            </a:r>
            <a:r>
              <a:rPr lang="en-US" sz="3000" dirty="0">
                <a:ln w="18415" cmpd="sng">
                  <a:noFill/>
                  <a:prstDash val="solid"/>
                </a:ln>
                <a:solidFill>
                  <a:srgbClr val="336699"/>
                </a:solidFill>
              </a:rPr>
              <a:t>the FP&amp;M QA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336699"/>
                </a:solidFill>
              </a:rPr>
              <a:t>Functions; and</a:t>
            </a:r>
          </a:p>
          <a:p>
            <a:pPr defTabSz="914400" fontAlgn="base">
              <a:spcAft>
                <a:spcPct val="0"/>
              </a:spcAft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336699"/>
                </a:solidFill>
              </a:rPr>
              <a:t>Capacitate and empower </a:t>
            </a:r>
            <a:r>
              <a:rPr lang="en-US" sz="3000" dirty="0">
                <a:ln w="18415" cmpd="sng">
                  <a:noFill/>
                  <a:prstDash val="solid"/>
                </a:ln>
                <a:solidFill>
                  <a:srgbClr val="336699"/>
                </a:solidFill>
              </a:rPr>
              <a:t>all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336699"/>
                </a:solidFill>
              </a:rPr>
              <a:t>stakeholders to capture learner information which will assist to fast-track discretionary grant payments</a:t>
            </a:r>
            <a:endParaRPr lang="en-US" sz="30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9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kern="0" dirty="0" smtClean="0"/>
              <a:t>MODERATION - </a:t>
            </a:r>
            <a:r>
              <a:rPr lang="en-US" sz="3200" b="1" kern="0" dirty="0" smtClean="0">
                <a:latin typeface="Calibri" pitchFamily="34" charset="0"/>
              </a:rPr>
              <a:t>APPRENTICESHIPS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674"/>
            <a:ext cx="8686800" cy="4927493"/>
          </a:xfrm>
        </p:spPr>
        <p:txBody>
          <a:bodyPr>
            <a:normAutofit fontScale="92500" lnSpcReduction="20000"/>
          </a:bodyPr>
          <a:lstStyle/>
          <a:p>
            <a:pPr marL="342900" lvl="0" indent="-342900" defTabSz="914400" fontAlgn="base">
              <a:spcAft>
                <a:spcPct val="0"/>
              </a:spcAft>
              <a:buNone/>
            </a:pPr>
            <a:r>
              <a:rPr lang="en-US" sz="3100" u="sng" dirty="0">
                <a:ln w="18415" cmpd="sng">
                  <a:noFill/>
                  <a:prstDash val="solid"/>
                </a:ln>
              </a:rPr>
              <a:t>Time Based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100" dirty="0">
                <a:ln w="18415" cmpd="sng">
                  <a:noFill/>
                  <a:prstDash val="solid"/>
                </a:ln>
              </a:rPr>
              <a:t> A QA appointed moderator observes the assessment process and compiles a moderation report in a prescribed format.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100" dirty="0">
                <a:ln w="18415" cmpd="sng">
                  <a:noFill/>
                  <a:prstDash val="solid"/>
                </a:ln>
              </a:rPr>
              <a:t>The moderation report will be submitted electronically to the QA</a:t>
            </a:r>
          </a:p>
          <a:p>
            <a:pPr marL="342900" lvl="0" indent="-342900" defTabSz="914400" fontAlgn="base">
              <a:spcAft>
                <a:spcPct val="0"/>
              </a:spcAft>
              <a:buNone/>
            </a:pPr>
            <a:r>
              <a:rPr lang="en-US" sz="3100" dirty="0">
                <a:ln w="18415" cmpd="sng">
                  <a:noFill/>
                  <a:prstDash val="solid"/>
                </a:ln>
              </a:rPr>
              <a:t> </a:t>
            </a:r>
            <a:r>
              <a:rPr lang="en-US" sz="3100" u="sng" dirty="0">
                <a:ln w="18415" cmpd="sng">
                  <a:noFill/>
                  <a:prstDash val="solid"/>
                </a:ln>
              </a:rPr>
              <a:t>Competency Based</a:t>
            </a:r>
            <a:endParaRPr lang="en-US" sz="2000" u="sng" dirty="0">
              <a:ln w="18415" cmpd="sng">
                <a:noFill/>
                <a:prstDash val="solid"/>
              </a:ln>
            </a:endParaRP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100" dirty="0">
                <a:ln w="18415" cmpd="sng">
                  <a:noFill/>
                  <a:prstDash val="solid"/>
                </a:ln>
              </a:rPr>
              <a:t>A QA appointed moderator moderates the assessment portfolio and compiles a moderation report in a prescribed format.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100" dirty="0">
                <a:ln w="18415" cmpd="sng">
                  <a:noFill/>
                  <a:prstDash val="solid"/>
                </a:ln>
              </a:rPr>
              <a:t>The moderation report will be submitted to the QA with the assessment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83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98" y="6855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0" dirty="0" smtClean="0"/>
              <a:t>MODERATION – </a:t>
            </a:r>
            <a:r>
              <a:rPr lang="en-US" sz="3200" b="1" kern="0" dirty="0" smtClean="0">
                <a:latin typeface="Calibri" pitchFamily="34" charset="0"/>
              </a:rPr>
              <a:t>LEARNERSHIPS AND </a:t>
            </a:r>
            <a:br>
              <a:rPr lang="en-US" sz="3200" b="1" kern="0" dirty="0" smtClean="0">
                <a:latin typeface="Calibri" pitchFamily="34" charset="0"/>
              </a:rPr>
            </a:br>
            <a:r>
              <a:rPr lang="en-US" sz="3200" b="1" kern="0" dirty="0" smtClean="0">
                <a:latin typeface="Calibri" pitchFamily="34" charset="0"/>
              </a:rPr>
              <a:t>SKILLS PROGRAMMES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694"/>
            <a:ext cx="8229600" cy="4821474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QA prescribes that a minimum of 10% of learner POEs must be moderated.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All components of the Learning Programme must be moderated by a registered constituent Moderator 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The moderation report must be compiled in the format prescribed by the QA and sent electronically to a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 QA </a:t>
            </a:r>
            <a:r>
              <a:rPr lang="en-US" sz="2800" dirty="0" err="1" smtClean="0">
                <a:ln w="18415" cmpd="sng">
                  <a:noFill/>
                  <a:prstDash val="solid"/>
                </a:ln>
              </a:rPr>
              <a:t>speacialist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before a verification audit is scheduled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The moderations must be uploaded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onto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the FP&amp;M SETA MIS by the provider.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880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noFill/>
                  <a:prstDash val="solid"/>
                </a:ln>
              </a:rPr>
              <a:t>VERIFICATION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674"/>
            <a:ext cx="8229600" cy="4927493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A verification will only be scheduled once the assessments and moderations have been uploaded to the MIS.</a:t>
            </a:r>
            <a:endParaRPr lang="en-US" sz="2800" b="1" dirty="0">
              <a:ln w="18415" cmpd="sng">
                <a:noFill/>
                <a:prstDash val="solid"/>
              </a:ln>
              <a:solidFill>
                <a:prstClr val="black"/>
              </a:solidFill>
            </a:endParaRP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Verifications will be conducted:</a:t>
            </a:r>
            <a:endParaRPr lang="en-US" sz="2800" b="1" dirty="0">
              <a:ln w="18415" cmpd="sng">
                <a:noFill/>
                <a:prstDash val="solid"/>
              </a:ln>
              <a:solidFill>
                <a:prstClr val="black"/>
              </a:solidFill>
            </a:endParaRPr>
          </a:p>
          <a:p>
            <a:pPr marL="1143000" lvl="2" indent="-2286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for the duration of the </a:t>
            </a:r>
            <a:r>
              <a:rPr lang="en-US" sz="2800" i="1" dirty="0" smtClean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learning </a:t>
            </a:r>
            <a:r>
              <a:rPr lang="en-US" sz="28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programme, </a:t>
            </a:r>
            <a:endParaRPr lang="en-US" sz="2800" b="1" i="1" dirty="0">
              <a:ln w="18415" cmpd="sng">
                <a:noFill/>
                <a:prstDash val="solid"/>
              </a:ln>
              <a:solidFill>
                <a:srgbClr val="1F497D"/>
              </a:solidFill>
            </a:endParaRPr>
          </a:p>
          <a:p>
            <a:pPr marL="1143000" lvl="2" indent="-2286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twice a year for skills programmes</a:t>
            </a:r>
            <a:endParaRPr lang="en-US" sz="2800" b="1" i="1" dirty="0">
              <a:ln w="18415" cmpd="sng">
                <a:noFill/>
                <a:prstDash val="solid"/>
              </a:ln>
              <a:solidFill>
                <a:srgbClr val="1F497D"/>
              </a:solidFill>
            </a:endParaRPr>
          </a:p>
          <a:p>
            <a:pPr marL="1143000" lvl="2" indent="-2286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a minimum of three times for Learnerships.  </a:t>
            </a:r>
            <a:endParaRPr lang="en-US" sz="2800" b="1" i="1" dirty="0">
              <a:ln w="18415" cmpd="sng">
                <a:noFill/>
                <a:prstDash val="solid"/>
              </a:ln>
              <a:solidFill>
                <a:srgbClr val="1F497D"/>
              </a:solidFill>
            </a:endParaRP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Linked to tranche payments as stipulated in the MOA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4666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EVIDENCE REQUIRED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198674"/>
            <a:ext cx="9040969" cy="5659326"/>
          </a:xfrm>
        </p:spPr>
        <p:txBody>
          <a:bodyPr>
            <a:noAutofit/>
          </a:bodyPr>
          <a:lstStyle/>
          <a:p>
            <a:pPr marL="342900" lvl="0" indent="-342900" defTabSz="457200"/>
            <a:r>
              <a:rPr lang="en-US" sz="2400" dirty="0"/>
              <a:t>All documents received from providers or stakeholders should be accurate, signed and checked.</a:t>
            </a:r>
          </a:p>
          <a:p>
            <a:pPr marL="342900" lvl="0" indent="-342900" defTabSz="457200"/>
            <a:r>
              <a:rPr lang="en-US" sz="2400" b="1" dirty="0"/>
              <a:t>Learnerships entered</a:t>
            </a:r>
          </a:p>
          <a:p>
            <a:pPr marL="300031" lvl="1" indent="0" defTabSz="457200">
              <a:buNone/>
            </a:pPr>
            <a:r>
              <a:rPr lang="en-US" sz="2200" dirty="0"/>
              <a:t>-</a:t>
            </a:r>
            <a:r>
              <a:rPr lang="en-US" sz="2200" dirty="0" smtClean="0"/>
              <a:t> </a:t>
            </a:r>
            <a:r>
              <a:rPr lang="en-US" sz="2200" dirty="0"/>
              <a:t>Signed learnership Agreement, Learners certified Copy of ID, certified copy of learner highest qualifications, training provider certificate of registration and signed fixed term contract of employment in case of employment.</a:t>
            </a:r>
          </a:p>
          <a:p>
            <a:pPr marL="342900" lvl="0" indent="-342900" defTabSz="457200"/>
            <a:r>
              <a:rPr lang="en-US" sz="2400" dirty="0"/>
              <a:t> </a:t>
            </a:r>
            <a:r>
              <a:rPr lang="en-US" sz="2400" b="1" dirty="0"/>
              <a:t>Learnerships </a:t>
            </a:r>
            <a:r>
              <a:rPr lang="en-US" sz="2400" b="1" dirty="0" smtClean="0"/>
              <a:t>Certificated</a:t>
            </a:r>
          </a:p>
          <a:p>
            <a:pPr marL="642931" lvl="1" indent="-342900" defTabSz="457200"/>
            <a:r>
              <a:rPr lang="en-US" sz="2200" dirty="0"/>
              <a:t>A</a:t>
            </a:r>
            <a:r>
              <a:rPr lang="en-US" sz="2200" dirty="0" smtClean="0"/>
              <a:t>ll </a:t>
            </a:r>
            <a:r>
              <a:rPr lang="en-US" sz="2200" dirty="0"/>
              <a:t>documents listed above and Copy of the Learnership Certificate</a:t>
            </a:r>
          </a:p>
          <a:p>
            <a:pPr marL="342900" lvl="0" indent="-342900" defTabSz="457200"/>
            <a:r>
              <a:rPr lang="en-US" sz="2400" b="1" dirty="0"/>
              <a:t>Bursaries Entered</a:t>
            </a:r>
          </a:p>
          <a:p>
            <a:pPr marL="642931" lvl="1" indent="-342900" defTabSz="457200">
              <a:buFontTx/>
              <a:buChar char="-"/>
            </a:pPr>
            <a:r>
              <a:rPr lang="en-US" sz="2200" dirty="0"/>
              <a:t>Signed bursary agreement between learner and Seta or the contracted agent, </a:t>
            </a:r>
            <a:r>
              <a:rPr lang="en-US" sz="2200" dirty="0" smtClean="0"/>
              <a:t>Bursar certified </a:t>
            </a:r>
            <a:r>
              <a:rPr lang="en-US" sz="2200" dirty="0"/>
              <a:t>copy of ID and proof of registration from the university or college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3934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EVIDENCE REQUIRED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8522"/>
            <a:ext cx="9144000" cy="4927493"/>
          </a:xfrm>
        </p:spPr>
        <p:txBody>
          <a:bodyPr>
            <a:noAutofit/>
          </a:bodyPr>
          <a:lstStyle/>
          <a:p>
            <a:pPr marL="342900" lvl="0" indent="-342900" defTabSz="457200"/>
            <a:r>
              <a:rPr lang="en-US" sz="2400" b="1" dirty="0"/>
              <a:t>Bursaries Certificated</a:t>
            </a:r>
          </a:p>
          <a:p>
            <a:pPr marL="642931" lvl="1" indent="-342900" defTabSz="457200">
              <a:buFontTx/>
              <a:buChar char="-"/>
            </a:pPr>
            <a:r>
              <a:rPr lang="en-US" sz="2200" dirty="0"/>
              <a:t>All documents listed above, a copy of qualification or letter from </a:t>
            </a:r>
            <a:r>
              <a:rPr lang="en-US" sz="2200" dirty="0" smtClean="0"/>
              <a:t>the institution </a:t>
            </a:r>
            <a:r>
              <a:rPr lang="en-US" sz="2200" dirty="0"/>
              <a:t>confirming that </a:t>
            </a:r>
            <a:r>
              <a:rPr lang="en-US" sz="2200" dirty="0" smtClean="0"/>
              <a:t>the learner </a:t>
            </a:r>
            <a:r>
              <a:rPr lang="en-US" sz="2200" dirty="0"/>
              <a:t>has </a:t>
            </a:r>
            <a:r>
              <a:rPr lang="en-US" sz="2200" dirty="0" smtClean="0"/>
              <a:t>completed the qualification </a:t>
            </a:r>
            <a:endParaRPr lang="en-US" sz="2200" dirty="0"/>
          </a:p>
          <a:p>
            <a:pPr marL="342900" lvl="0" indent="-342900" defTabSz="457200"/>
            <a:r>
              <a:rPr lang="en-US" sz="2400" b="1" dirty="0" smtClean="0"/>
              <a:t>Skills </a:t>
            </a:r>
            <a:r>
              <a:rPr lang="en-US" sz="2400" b="1" dirty="0"/>
              <a:t>Programme Entered</a:t>
            </a:r>
          </a:p>
          <a:p>
            <a:pPr marL="642931" lvl="1" indent="-342900" defTabSz="457200">
              <a:buFontTx/>
              <a:buChar char="-"/>
            </a:pPr>
            <a:r>
              <a:rPr lang="en-US" sz="2200" dirty="0"/>
              <a:t>Signed agreement or learner registration form with clear start and end date of the programme, certified copy of ID</a:t>
            </a:r>
          </a:p>
          <a:p>
            <a:pPr marL="342900" lvl="0" indent="-342900" defTabSz="457200"/>
            <a:r>
              <a:rPr lang="en-US" sz="2400" b="1" dirty="0"/>
              <a:t>Skills Programme Certificated</a:t>
            </a:r>
          </a:p>
          <a:p>
            <a:pPr marL="642931" lvl="1" indent="-342900" defTabSz="457200">
              <a:buFontTx/>
              <a:buChar char="-"/>
            </a:pPr>
            <a:r>
              <a:rPr lang="en-US" sz="2200" dirty="0"/>
              <a:t>All documents listed above, a copy of completion certificate or statement of results and an </a:t>
            </a:r>
            <a:r>
              <a:rPr lang="en-US" sz="2200" dirty="0" smtClean="0"/>
              <a:t>ETQA assessment </a:t>
            </a:r>
            <a:r>
              <a:rPr lang="en-US" sz="2200" dirty="0"/>
              <a:t>report</a:t>
            </a:r>
          </a:p>
          <a:p>
            <a:pPr marL="342900" lvl="0" indent="-342900" defTabSz="457200"/>
            <a:r>
              <a:rPr lang="en-US" sz="2400" b="1" dirty="0"/>
              <a:t>Internship Entered</a:t>
            </a:r>
          </a:p>
          <a:p>
            <a:pPr marL="642931" lvl="1" indent="-342900" defTabSz="457200">
              <a:buFontTx/>
              <a:buChar char="-"/>
            </a:pPr>
            <a:r>
              <a:rPr lang="en-US" sz="2200" dirty="0"/>
              <a:t>Signed internship agreement, signed fixed term employment contract between intern and employer, certified copy of ID and copy of intern qualifications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595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EVIDENCE REQUIRED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8522"/>
            <a:ext cx="9144000" cy="4927493"/>
          </a:xfrm>
        </p:spPr>
        <p:txBody>
          <a:bodyPr>
            <a:noAutofit/>
          </a:bodyPr>
          <a:lstStyle/>
          <a:p>
            <a:pPr marL="342900" lvl="0" indent="-342900" defTabSz="457200"/>
            <a:r>
              <a:rPr lang="en-US" sz="2400" b="1" dirty="0" smtClean="0"/>
              <a:t>Internship Certificated</a:t>
            </a:r>
          </a:p>
          <a:p>
            <a:pPr marL="642931" lvl="1" indent="-342900" defTabSz="457200"/>
            <a:r>
              <a:rPr lang="en-US" sz="2200" dirty="0" smtClean="0"/>
              <a:t>All </a:t>
            </a:r>
            <a:r>
              <a:rPr lang="en-US" sz="2200" dirty="0"/>
              <a:t>documents listed above, a close out report from the employer if </a:t>
            </a:r>
            <a:r>
              <a:rPr lang="en-US" sz="2200" dirty="0" smtClean="0"/>
              <a:t>learner </a:t>
            </a:r>
            <a:r>
              <a:rPr lang="en-US" sz="2200" dirty="0"/>
              <a:t>is employed or copy of certificate/letter confirming intern completed the internship </a:t>
            </a:r>
            <a:r>
              <a:rPr lang="en-US" sz="2200" dirty="0" smtClean="0"/>
              <a:t>programme</a:t>
            </a:r>
          </a:p>
          <a:p>
            <a:pPr marL="342900" lvl="0" indent="-342900" defTabSz="457200"/>
            <a:r>
              <a:rPr lang="en-US" sz="2200" b="1" dirty="0"/>
              <a:t>Artisan Entered (As published in the Government Gazette No.35625 0f 31/08/2012)</a:t>
            </a:r>
          </a:p>
          <a:p>
            <a:pPr marL="642931" lvl="1" indent="-342900" defTabSz="457200">
              <a:buFontTx/>
              <a:buChar char="-"/>
            </a:pPr>
            <a:r>
              <a:rPr lang="en-US" sz="2200" dirty="0"/>
              <a:t>Signed </a:t>
            </a:r>
            <a:r>
              <a:rPr lang="en-US" sz="2200" dirty="0" smtClean="0"/>
              <a:t>apprenticeship </a:t>
            </a:r>
            <a:r>
              <a:rPr lang="en-US" sz="2200" dirty="0"/>
              <a:t>agreement or contract, certified copy of highest qualification and certified copy of </a:t>
            </a:r>
            <a:r>
              <a:rPr lang="en-US" sz="2200" dirty="0" smtClean="0"/>
              <a:t>ID, logbook, assessments reports</a:t>
            </a:r>
            <a:endParaRPr lang="en-US" sz="2200" dirty="0"/>
          </a:p>
          <a:p>
            <a:pPr marL="342900" indent="-342900" defTabSz="457200"/>
            <a:r>
              <a:rPr lang="en-US" sz="2400" b="1" dirty="0"/>
              <a:t>Artisan certificated</a:t>
            </a:r>
          </a:p>
          <a:p>
            <a:pPr marL="642931" lvl="1" indent="-342900" defTabSz="457200">
              <a:buFontTx/>
              <a:buChar char="-"/>
            </a:pPr>
            <a:r>
              <a:rPr lang="en-US" sz="2200" dirty="0"/>
              <a:t>All documents listed above, copy of trade test certificate signed by QCTO and trade test center’s certificate of accreditation, logbook, copies of TT </a:t>
            </a:r>
            <a:r>
              <a:rPr lang="en-US" sz="2200" dirty="0" smtClean="0"/>
              <a:t>or N-courses certificates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81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EVIDENCE REQUIRED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8522"/>
            <a:ext cx="9144000" cy="4927493"/>
          </a:xfrm>
        </p:spPr>
        <p:txBody>
          <a:bodyPr>
            <a:noAutofit/>
          </a:bodyPr>
          <a:lstStyle/>
          <a:p>
            <a:pPr marL="342900" lvl="0" indent="-342900" defTabSz="457200"/>
            <a:r>
              <a:rPr lang="en-US" sz="2400" b="1" dirty="0" smtClean="0"/>
              <a:t>Workplace </a:t>
            </a:r>
            <a:r>
              <a:rPr lang="en-US" sz="2400" b="1" dirty="0"/>
              <a:t>Experience</a:t>
            </a:r>
          </a:p>
          <a:p>
            <a:pPr marL="642931" lvl="1" indent="-342900" defTabSz="457200">
              <a:buFontTx/>
              <a:buChar char="-"/>
            </a:pPr>
            <a:r>
              <a:rPr lang="en-US" sz="2200" dirty="0"/>
              <a:t>Signed workplace experience agreement, a signed fix term employment agreement and certified ID copy</a:t>
            </a:r>
          </a:p>
          <a:p>
            <a:pPr marL="342900" lvl="0" indent="-342900" defTabSz="457200"/>
            <a:r>
              <a:rPr lang="en-US" sz="2400" b="1" dirty="0"/>
              <a:t>AET Entered</a:t>
            </a:r>
          </a:p>
          <a:p>
            <a:pPr marL="642931" lvl="1" indent="-342900" defTabSz="457200">
              <a:buFontTx/>
              <a:buChar char="-"/>
            </a:pPr>
            <a:r>
              <a:rPr lang="en-US" sz="2200" dirty="0"/>
              <a:t>Signed learner registration form with clear start and end dates of the programme, learners level of education and certified ID copy</a:t>
            </a:r>
          </a:p>
          <a:p>
            <a:pPr marL="342900" lvl="0" indent="-342900" defTabSz="457200"/>
            <a:r>
              <a:rPr lang="en-US" sz="2400" b="1" dirty="0"/>
              <a:t>AET Certificated</a:t>
            </a:r>
          </a:p>
          <a:p>
            <a:pPr marL="642931" lvl="1" indent="-342900" defTabSz="457200">
              <a:buFontTx/>
              <a:buChar char="-"/>
            </a:pPr>
            <a:r>
              <a:rPr lang="en-US" sz="2200" dirty="0"/>
              <a:t>All documents listed above, copy of </a:t>
            </a:r>
            <a:r>
              <a:rPr lang="en-US" sz="2200" dirty="0" smtClean="0"/>
              <a:t>Umalusi </a:t>
            </a:r>
            <a:r>
              <a:rPr lang="en-US" sz="2200" dirty="0"/>
              <a:t>certificate</a:t>
            </a:r>
            <a:r>
              <a:rPr lang="en-US" sz="2200" dirty="0" smtClean="0"/>
              <a:t>/ statement </a:t>
            </a:r>
            <a:r>
              <a:rPr lang="en-US" sz="2200" dirty="0"/>
              <a:t>of </a:t>
            </a:r>
            <a:r>
              <a:rPr lang="en-US" sz="2200" dirty="0" smtClean="0"/>
              <a:t>results / assessment </a:t>
            </a:r>
            <a:r>
              <a:rPr lang="en-US" sz="2200" dirty="0"/>
              <a:t>report</a:t>
            </a:r>
          </a:p>
          <a:p>
            <a:pPr marL="642931" lvl="1" indent="-342900" defTabSz="457200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8539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820"/>
            <a:ext cx="8229600" cy="5033347"/>
          </a:xfrm>
        </p:spPr>
        <p:txBody>
          <a:bodyPr>
            <a:noAutofit/>
          </a:bodyPr>
          <a:lstStyle/>
          <a:p>
            <a:pPr defTabSz="457200"/>
            <a:r>
              <a:rPr lang="en-US" sz="2800" dirty="0" smtClean="0"/>
              <a:t>A person </a:t>
            </a:r>
            <a:r>
              <a:rPr lang="en-US" sz="2800" dirty="0"/>
              <a:t>that </a:t>
            </a:r>
            <a:r>
              <a:rPr lang="en-US" sz="2800" dirty="0" smtClean="0"/>
              <a:t>has </a:t>
            </a:r>
            <a:r>
              <a:rPr lang="en-US" sz="2800" dirty="0"/>
              <a:t>undergone in service training and other form of </a:t>
            </a:r>
            <a:r>
              <a:rPr lang="en-US" sz="2800" dirty="0" smtClean="0"/>
              <a:t>non-formal </a:t>
            </a:r>
            <a:r>
              <a:rPr lang="en-US" sz="2800" dirty="0"/>
              <a:t>training (long work </a:t>
            </a:r>
            <a:r>
              <a:rPr lang="en-US" sz="2800" dirty="0" smtClean="0"/>
              <a:t>service) could </a:t>
            </a:r>
            <a:r>
              <a:rPr lang="en-US" sz="2800" dirty="0"/>
              <a:t>be given credits towards formally registered unit standards and qualification on the </a:t>
            </a:r>
            <a:r>
              <a:rPr lang="en-US" sz="2800" dirty="0" smtClean="0"/>
              <a:t>NQF level</a:t>
            </a:r>
            <a:endParaRPr lang="en-US" sz="2800" dirty="0">
              <a:latin typeface="Times New Roman" panose="02020603050405020304" pitchFamily="18" charset="0"/>
            </a:endParaRPr>
          </a:p>
          <a:p>
            <a:pPr defTabSz="457200"/>
            <a:r>
              <a:rPr lang="en-US" sz="2800" dirty="0" smtClean="0"/>
              <a:t>A </a:t>
            </a:r>
            <a:r>
              <a:rPr lang="en-US" sz="2800" dirty="0"/>
              <a:t>candidate qualifying for an RPL Trade Test must comply with the following criteria: </a:t>
            </a:r>
          </a:p>
          <a:p>
            <a:pPr lvl="1" defTabSz="457200"/>
            <a:r>
              <a:rPr lang="en-US" sz="2600" dirty="0" smtClean="0"/>
              <a:t>A </a:t>
            </a:r>
            <a:r>
              <a:rPr lang="en-US" sz="2600" dirty="0"/>
              <a:t>minimum of four years experience doing the work of an artisan in the relevant </a:t>
            </a:r>
            <a:r>
              <a:rPr lang="en-US" sz="2600" dirty="0" smtClean="0"/>
              <a:t>trade or occupation</a:t>
            </a:r>
            <a:endParaRPr lang="en-US" sz="2600" dirty="0"/>
          </a:p>
          <a:p>
            <a:pPr lvl="1" defTabSz="457200"/>
            <a:r>
              <a:rPr lang="en-US" sz="2600" dirty="0" smtClean="0"/>
              <a:t>The </a:t>
            </a:r>
            <a:r>
              <a:rPr lang="en-US" sz="2600" dirty="0"/>
              <a:t>relevant trade theory subjects at N1 to N3 needs to be successfully completed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45720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RECOGNITION OF PRIOR</a:t>
            </a:r>
            <a:br>
              <a:rPr lang="en-US" sz="3200" b="1" dirty="0" smtClean="0"/>
            </a:br>
            <a:r>
              <a:rPr lang="en-US" sz="3200" b="1" dirty="0" smtClean="0"/>
              <a:t> LEARNING (RPL)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00809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CONCLUSION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Thank You</a:t>
            </a:r>
          </a:p>
          <a:p>
            <a:endParaRPr lang="en-US" sz="2800" dirty="0"/>
          </a:p>
          <a:p>
            <a:r>
              <a:rPr lang="en-US" sz="2800" dirty="0" smtClean="0"/>
              <a:t>For queries regarding artisans please contact :</a:t>
            </a:r>
          </a:p>
          <a:p>
            <a:endParaRPr lang="en-US" sz="2800" dirty="0"/>
          </a:p>
          <a:p>
            <a:r>
              <a:rPr lang="en-US" sz="2800" dirty="0" smtClean="0"/>
              <a:t>Andre Els (</a:t>
            </a:r>
            <a:r>
              <a:rPr lang="en-US" sz="2800" dirty="0" smtClean="0">
                <a:hlinkClick r:id="rId2"/>
              </a:rPr>
              <a:t>andree@fpmseta.org.za</a:t>
            </a:r>
            <a:r>
              <a:rPr lang="en-US" sz="2800" dirty="0" smtClean="0"/>
              <a:t>) or </a:t>
            </a:r>
          </a:p>
          <a:p>
            <a:r>
              <a:rPr lang="en-US" sz="2800" dirty="0" smtClean="0"/>
              <a:t>Sylvia Tsunke (</a:t>
            </a:r>
            <a:r>
              <a:rPr lang="en-US" sz="2800" dirty="0" smtClean="0">
                <a:hlinkClick r:id="rId3"/>
              </a:rPr>
              <a:t>sylviat@fpmseta.org.za</a:t>
            </a:r>
            <a:r>
              <a:rPr lang="en-US" sz="2800" dirty="0" smtClean="0"/>
              <a:t>) or </a:t>
            </a:r>
          </a:p>
          <a:p>
            <a:r>
              <a:rPr lang="en-US" sz="2800" dirty="0" smtClean="0"/>
              <a:t>Call the SETA Head Office (011) 403-1700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094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REGISTRATION OF LEARNERS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198674"/>
            <a:ext cx="9040969" cy="4525963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A learner must be formerly inducted by the 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Employer and/or </a:t>
            </a:r>
            <a:r>
              <a:rPr lang="en-US" sz="2400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Provider and the FP&amp;M SETA on commencement of the Learnership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prstClr val="black"/>
                </a:solidFill>
              </a:rPr>
              <a:t>A learner will only be deemed registered on a learning programme once:</a:t>
            </a:r>
          </a:p>
          <a:p>
            <a:pPr marL="1143000" lvl="2" indent="-2286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A learnership agreement is accurately completed and signed by all relevant parties;</a:t>
            </a:r>
          </a:p>
          <a:p>
            <a:pPr marL="1143000" lvl="2" indent="-2286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The completed/signed learnership agreement with all required supporting documentation is submitted to the FP&amp;M SETA within 30 days of the induction;</a:t>
            </a:r>
          </a:p>
          <a:p>
            <a:pPr marL="1143000" lvl="2" indent="-2286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400" i="1" dirty="0">
                <a:ln w="18415" cmpd="sng">
                  <a:noFill/>
                  <a:prstDash val="solid"/>
                </a:ln>
                <a:solidFill>
                  <a:srgbClr val="1F497D"/>
                </a:solidFill>
              </a:rPr>
              <a:t>The FP&amp;M SETA has approved the learnership agreement on the MIS and generated a contract number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798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noFill/>
                  <a:prstDash val="solid"/>
                </a:ln>
              </a:rPr>
              <a:t>REGISTRATION RESTRICTIONS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A Learner cannot be registered on more than ONE Learning programme at the same time;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A Learner cannot be registered on more than ONE Learnership against the same Qualification title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For the purposes of horizontal progression,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learners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must be registered against the </a:t>
            </a:r>
            <a:r>
              <a:rPr lang="en-US" sz="2800" u="sng" dirty="0">
                <a:ln w="18415" cmpd="sng">
                  <a:noFill/>
                  <a:prstDash val="solid"/>
                </a:ln>
              </a:rPr>
              <a:t>core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 or </a:t>
            </a:r>
            <a:r>
              <a:rPr lang="en-US" sz="2800" u="sng" dirty="0">
                <a:ln w="18415" cmpd="sng">
                  <a:noFill/>
                  <a:prstDash val="solid"/>
                </a:ln>
              </a:rPr>
              <a:t>electives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 of the qualification, via the skills programme route.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Learnership agreements can only be backdated </a:t>
            </a:r>
            <a:br>
              <a:rPr lang="en-US" sz="2800" dirty="0">
                <a:ln w="18415" cmpd="sng">
                  <a:noFill/>
                  <a:prstDash val="solid"/>
                </a:ln>
              </a:rPr>
            </a:br>
            <a:r>
              <a:rPr lang="en-US" sz="2800" dirty="0" smtClean="0">
                <a:ln w="18415" cmpd="sng">
                  <a:noFill/>
                  <a:prstDash val="solid"/>
                </a:ln>
              </a:rPr>
              <a:t>ONE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calendar month.</a:t>
            </a:r>
          </a:p>
          <a:p>
            <a:endParaRPr lang="en-US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7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noFill/>
                  <a:prstDash val="solid"/>
                </a:ln>
              </a:rPr>
              <a:t>LEARNER ALLOWANCES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674"/>
            <a:ext cx="8229600" cy="4927493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Unemployed (Section 18.2) learner/s are entitled to a prescribed allowance as set out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in the new </a:t>
            </a:r>
            <a:r>
              <a:rPr lang="en-US" sz="2800" dirty="0" err="1" smtClean="0">
                <a:ln w="18415" cmpd="sng">
                  <a:noFill/>
                  <a:prstDash val="solid"/>
                </a:ln>
              </a:rPr>
              <a:t>DoL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 Learner Allowance regulation</a:t>
            </a:r>
            <a:endParaRPr lang="en-US" sz="2800" dirty="0">
              <a:ln w="18415" cmpd="sng">
                <a:noFill/>
                <a:prstDash val="solid"/>
              </a:ln>
            </a:endParaRP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Learners can only be paid according to the Learnership allowance rate once the Learnership agreement is signed.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Learner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allowances is reviewed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by the Department of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Labour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48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LEARNERSHIP ALLOWANCES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004069"/>
              </p:ext>
            </p:extLst>
          </p:nvPr>
        </p:nvGraphicFramePr>
        <p:xfrm>
          <a:off x="234175" y="936708"/>
          <a:ext cx="8776009" cy="524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62"/>
                <a:gridCol w="922799"/>
                <a:gridCol w="1017513"/>
                <a:gridCol w="914400"/>
                <a:gridCol w="1014761"/>
                <a:gridCol w="1037063"/>
                <a:gridCol w="903249"/>
                <a:gridCol w="1051066"/>
                <a:gridCol w="900396"/>
              </a:tblGrid>
              <a:tr h="457194">
                <a:tc rowSpan="2">
                  <a:txBody>
                    <a:bodyPr/>
                    <a:lstStyle/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Existing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levels of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learnership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Credit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already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earned by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learner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wage to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paid as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allowance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Minimum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allowance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 week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Annual Allowance increase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2011 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(3.7%)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(6.4%)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(6.1%)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r>
                        <a:rPr lang="en-US" sz="135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(4.4%)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7767"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NQF 1 to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0 – 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R204.47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R212.04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R225.61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R239.37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R253.73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R264.89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 – 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R408.92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R424.05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R451.19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R478.71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R507.43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R529.76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NQF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0 – 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R204.47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R212.04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R225.61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R239.37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R253.73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R264.90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 – 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R385.10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R399.35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R424.91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R450.83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R477.88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R498.91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241 – 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R630.45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R653.78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R695.62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R738.05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R782.33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R816.75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NQF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0 – 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R204.47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R212.04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R225.61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R239.37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R239.37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R264.89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 – 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R408.96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R424.09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R451.23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R478.76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R507.49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R529.82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241 – 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R630.45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R653.78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R695.62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R738.05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R782.33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R816.75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361 ‐ 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R920.09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R954.13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R1015.19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R1077.12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R1141.75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R1191.99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NQF 5 to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– 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R204.45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R212.04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R225.61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R239.37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R253.73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R264.89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 – 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R442.99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R459.38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R488.78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R478.76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R549.72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R573.91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241 – 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R662.81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R687.33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R731.32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R775.93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R822.49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R858.68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361 ‐ 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R933.74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R968.29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R1030.26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R1093.11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R1158.70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R1209.68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7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481 – 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R1192.70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R1236.83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R1315.99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1396.27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1480.05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R1545.17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0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noFill/>
                  <a:prstDash val="solid"/>
                </a:ln>
              </a:rPr>
              <a:t>LEARNERSHIP DURATION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674"/>
            <a:ext cx="8229600" cy="4927493"/>
          </a:xfrm>
        </p:spPr>
        <p:txBody>
          <a:bodyPr>
            <a:normAutofit fontScale="92500" lnSpcReduction="10000"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000" dirty="0">
                <a:ln w="18415" cmpd="sng">
                  <a:noFill/>
                  <a:prstDash val="solid"/>
                </a:ln>
              </a:rPr>
              <a:t>All Learnership programmes must be completed within the notional hours of the qualification from the enrolment/registration of the </a:t>
            </a:r>
            <a:r>
              <a:rPr lang="en-US" sz="3000" dirty="0" smtClean="0">
                <a:ln w="18415" cmpd="sng">
                  <a:noFill/>
                  <a:prstDash val="solid"/>
                </a:ln>
              </a:rPr>
              <a:t>learners</a:t>
            </a:r>
            <a:r>
              <a:rPr lang="en-US" sz="3000" dirty="0">
                <a:ln w="18415" cmpd="sng">
                  <a:noFill/>
                  <a:prstDash val="solid"/>
                </a:ln>
              </a:rPr>
              <a:t>, e.g. 120 credits = 12 months, 240 credits = 24 months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000" dirty="0">
                <a:ln w="18415" cmpd="sng">
                  <a:noFill/>
                  <a:prstDash val="solid"/>
                </a:ln>
              </a:rPr>
              <a:t>A learning pathway (timetable) linked to a credit accumulation schedule and timeframes must be compiled and supplied </a:t>
            </a:r>
            <a:r>
              <a:rPr lang="en-US" sz="3000" dirty="0" smtClean="0">
                <a:ln w="18415" cmpd="sng">
                  <a:noFill/>
                  <a:prstDash val="solid"/>
                </a:ln>
              </a:rPr>
              <a:t>to </a:t>
            </a:r>
            <a:r>
              <a:rPr lang="en-US" sz="3000" dirty="0">
                <a:ln w="18415" cmpd="sng">
                  <a:noFill/>
                  <a:prstDash val="solid"/>
                </a:ln>
              </a:rPr>
              <a:t>each </a:t>
            </a:r>
            <a:r>
              <a:rPr lang="en-US" sz="3000" dirty="0" smtClean="0">
                <a:ln w="18415" cmpd="sng">
                  <a:noFill/>
                  <a:prstDash val="solid"/>
                </a:ln>
              </a:rPr>
              <a:t>learner</a:t>
            </a:r>
            <a:r>
              <a:rPr lang="en-US" sz="3000" dirty="0">
                <a:ln w="18415" cmpd="sng">
                  <a:noFill/>
                  <a:prstDash val="solid"/>
                </a:ln>
              </a:rPr>
              <a:t>;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3000" dirty="0">
                <a:ln w="18415" cmpd="sng">
                  <a:noFill/>
                  <a:prstDash val="solid"/>
                </a:ln>
              </a:rPr>
              <a:t>Any provider not able to complete a Learnership programme within the stipulated notional hours, must request an extension of </a:t>
            </a:r>
            <a:r>
              <a:rPr lang="en-US" sz="3000" u="sng" dirty="0">
                <a:ln w="18415" cmpd="sng">
                  <a:noFill/>
                  <a:prstDash val="solid"/>
                </a:ln>
              </a:rPr>
              <a:t>not</a:t>
            </a:r>
            <a:r>
              <a:rPr lang="en-US" sz="3000" dirty="0">
                <a:ln w="18415" cmpd="sng">
                  <a:noFill/>
                  <a:prstDash val="solid"/>
                </a:ln>
              </a:rPr>
              <a:t> more than three months, in writing from the FP&amp;M QA before the contractual end date;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noFill/>
                  <a:prstDash val="solid"/>
                </a:ln>
              </a:rPr>
              <a:t>LEARNERSHIP DURATION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674"/>
            <a:ext cx="8229600" cy="4927493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All requests for extensions must include a revised learning pathway (timetable) linked to a credit accumulation schedule and timeframes for completion for each learner;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Should the Learnership programme not be completed by the end of the approved extension period, the Quality Assurance Committee reserves the right to determine a procedure to ensure that the learner completes his/her qualification.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628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noFill/>
                  <a:prstDash val="solid"/>
                </a:ln>
              </a:rPr>
              <a:t>CERTIFICATION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9" y="1198674"/>
            <a:ext cx="8809149" cy="4927493"/>
          </a:xfrm>
        </p:spPr>
        <p:txBody>
          <a:bodyPr>
            <a:noAutofit/>
          </a:bodyPr>
          <a:lstStyle/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The FP&amp;M SETA will certify all learner/s who are deemed competent and have met the Learning programme requirements through a verification process.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The certificate of achievement will be issued to a learner who has completed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>and has 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been found competent for all unit standards comprising of a Learnership or full qualification. </a:t>
            </a:r>
          </a:p>
          <a:p>
            <a:pPr marL="342900" lvl="0" indent="-342900" defTabSz="914400" fontAlgn="base"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ln w="18415" cmpd="sng">
                  <a:noFill/>
                  <a:prstDash val="solid"/>
                </a:ln>
              </a:rPr>
              <a:t>A statement of results will accompany the Certificate of Achievement outlining the scope of unit standards in relation to the Learnership that the Leaner has </a:t>
            </a:r>
            <a:r>
              <a:rPr lang="en-US" sz="2800" dirty="0" smtClean="0">
                <a:ln w="18415" cmpd="sng">
                  <a:noFill/>
                  <a:prstDash val="solid"/>
                </a:ln>
              </a:rPr>
              <a:t/>
            </a:r>
            <a:br>
              <a:rPr lang="en-US" sz="2800" dirty="0" smtClean="0">
                <a:ln w="18415" cmpd="sng">
                  <a:noFill/>
                  <a:prstDash val="solid"/>
                </a:ln>
              </a:rPr>
            </a:br>
            <a:r>
              <a:rPr lang="en-US" sz="2800" dirty="0" smtClean="0">
                <a:ln w="18415" cmpd="sng">
                  <a:noFill/>
                  <a:prstDash val="solid"/>
                </a:ln>
              </a:rPr>
              <a:t>achieved</a:t>
            </a:r>
            <a:r>
              <a:rPr lang="en-US" sz="2800" dirty="0">
                <a:ln w="18415" cmpd="sng">
                  <a:noFill/>
                  <a:prstDash val="solid"/>
                </a:ln>
              </a:rPr>
              <a:t>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40753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2110</Words>
  <Application>Microsoft Office PowerPoint</Application>
  <PresentationFormat>On-screen Show (4:3)</PresentationFormat>
  <Paragraphs>313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1_Office Theme</vt:lpstr>
      <vt:lpstr>PowerPoint Presentation</vt:lpstr>
      <vt:lpstr>WHY DO WE HAVE GUIDELINE?</vt:lpstr>
      <vt:lpstr>REGISTRATION OF LEARNERS</vt:lpstr>
      <vt:lpstr>REGISTRATION RESTRICTIONS </vt:lpstr>
      <vt:lpstr>LEARNER ALLOWANCES </vt:lpstr>
      <vt:lpstr>LEARNERSHIP ALLOWANCES</vt:lpstr>
      <vt:lpstr>LEARNERSHIP DURATION</vt:lpstr>
      <vt:lpstr>LEARNERSHIP DURATION</vt:lpstr>
      <vt:lpstr>CERTIFICATION</vt:lpstr>
      <vt:lpstr>APPRENTICESHIP  IMPLEMENTATION</vt:lpstr>
      <vt:lpstr>REGISTRATION OF APPRENTICES</vt:lpstr>
      <vt:lpstr>REGISTRATION OF APPRENTICES</vt:lpstr>
      <vt:lpstr>APPRENTICE WAGE RATES</vt:lpstr>
      <vt:lpstr>APPRENTICESHIP DURATION</vt:lpstr>
      <vt:lpstr>CERTIFICATION</vt:lpstr>
      <vt:lpstr>CHECKLIST FOR APPLICATIONS FOR CERTIFICATES </vt:lpstr>
      <vt:lpstr>CHECKLIST FOR APPLICATIONS FOR CERTIFICATES </vt:lpstr>
      <vt:lpstr>ASSESSMENTS - APPRENTICESHIPS</vt:lpstr>
      <vt:lpstr>ASSESSMENTS – LEARNERSHIPS  &amp; SKILLS PROGRAMMES</vt:lpstr>
      <vt:lpstr>MODERATION - APPRENTICESHIPS</vt:lpstr>
      <vt:lpstr>MODERATION – LEARNERSHIPS AND  SKILLS PROGRAMMES</vt:lpstr>
      <vt:lpstr>VERIFICATION</vt:lpstr>
      <vt:lpstr>EVIDENCE REQUIRED </vt:lpstr>
      <vt:lpstr>EVIDENCE REQUIRED</vt:lpstr>
      <vt:lpstr>EVIDENCE REQUIRED</vt:lpstr>
      <vt:lpstr>EVIDENCE REQUIRED</vt:lpstr>
      <vt:lpstr>RECOGNITION OF PRIOR  LEARNING (RPL)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Jacobs</dc:creator>
  <cp:lastModifiedBy>Thandwa Mashinini</cp:lastModifiedBy>
  <cp:revision>267</cp:revision>
  <cp:lastPrinted>2015-11-02T15:16:11Z</cp:lastPrinted>
  <dcterms:created xsi:type="dcterms:W3CDTF">2014-07-21T13:29:19Z</dcterms:created>
  <dcterms:modified xsi:type="dcterms:W3CDTF">2015-11-05T10:37:21Z</dcterms:modified>
</cp:coreProperties>
</file>