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328" r:id="rId3"/>
    <p:sldId id="327" r:id="rId4"/>
    <p:sldId id="398" r:id="rId5"/>
    <p:sldId id="294" r:id="rId6"/>
    <p:sldId id="399" r:id="rId7"/>
    <p:sldId id="271" r:id="rId8"/>
    <p:sldId id="272" r:id="rId9"/>
    <p:sldId id="400" r:id="rId10"/>
    <p:sldId id="334" r:id="rId11"/>
    <p:sldId id="335" r:id="rId12"/>
    <p:sldId id="336" r:id="rId13"/>
    <p:sldId id="401" r:id="rId14"/>
    <p:sldId id="337" r:id="rId15"/>
    <p:sldId id="352" r:id="rId16"/>
    <p:sldId id="353" r:id="rId17"/>
    <p:sldId id="354" r:id="rId18"/>
    <p:sldId id="402" r:id="rId19"/>
    <p:sldId id="300" r:id="rId20"/>
    <p:sldId id="302" r:id="rId21"/>
    <p:sldId id="389" r:id="rId22"/>
    <p:sldId id="273" r:id="rId23"/>
    <p:sldId id="357" r:id="rId24"/>
    <p:sldId id="299" r:id="rId25"/>
    <p:sldId id="263" r:id="rId26"/>
    <p:sldId id="292" r:id="rId27"/>
    <p:sldId id="403" r:id="rId28"/>
    <p:sldId id="380" r:id="rId29"/>
    <p:sldId id="397" r:id="rId30"/>
    <p:sldId id="381" r:id="rId31"/>
    <p:sldId id="382" r:id="rId32"/>
    <p:sldId id="404" r:id="rId33"/>
    <p:sldId id="295" r:id="rId34"/>
    <p:sldId id="405" r:id="rId35"/>
    <p:sldId id="383" r:id="rId36"/>
    <p:sldId id="406" r:id="rId37"/>
    <p:sldId id="363" r:id="rId38"/>
    <p:sldId id="396" r:id="rId39"/>
    <p:sldId id="395" r:id="rId4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mine Baumann" initials="EB"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E61"/>
    <a:srgbClr val="336699"/>
    <a:srgbClr val="7B9C52"/>
    <a:srgbClr val="4F73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54" autoAdjust="0"/>
  </p:normalViewPr>
  <p:slideViewPr>
    <p:cSldViewPr snapToGrid="0" snapToObjects="1">
      <p:cViewPr varScale="1">
        <p:scale>
          <a:sx n="53" d="100"/>
          <a:sy n="53" d="100"/>
        </p:scale>
        <p:origin x="189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5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lmineB\Documents\Elmine%20Docs\FP&amp;M\Marketing%20&amp;%20Communications\Regional%20Training%20Forums\SSP%20&amp;%20DG%20Workshops%20January%202015\Presentations\WSP%20Progress%204%20yea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lmineB\Documents\Elmine%20Docs\FP&amp;M\Marketing%20&amp;%20Communications\Regional%20Training%20Forums\SSP%20&amp;%20DG%20Workshops%20January%202015\Presentations\WSP%20Report%20List_6%20January%20201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2200"/>
              <a:t>SDL</a:t>
            </a:r>
            <a:r>
              <a:rPr lang="en-US" sz="2200" baseline="0"/>
              <a:t> Income (million)</a:t>
            </a:r>
            <a:endParaRPr lang="en-US" sz="2200"/>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9.8470034995625566E-2"/>
          <c:y val="0.24208406240886557"/>
          <c:w val="0.87097440944881888"/>
          <c:h val="0.63754556722076405"/>
        </c:manualLayout>
      </c:layout>
      <c:barChart>
        <c:barDir val="col"/>
        <c:grouping val="clustered"/>
        <c:varyColors val="0"/>
        <c:ser>
          <c:idx val="0"/>
          <c:order val="0"/>
          <c:tx>
            <c:strRef>
              <c:f>Sheet1!$A$28</c:f>
              <c:strCache>
                <c:ptCount val="1"/>
                <c:pt idx="0">
                  <c:v>FY2011/12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Sheet1!$B$28</c:f>
              <c:numCache>
                <c:formatCode>[$R-1C09]\ #,##0</c:formatCode>
                <c:ptCount val="1"/>
                <c:pt idx="0">
                  <c:v>275</c:v>
                </c:pt>
              </c:numCache>
            </c:numRef>
          </c:val>
        </c:ser>
        <c:ser>
          <c:idx val="1"/>
          <c:order val="1"/>
          <c:tx>
            <c:strRef>
              <c:f>Sheet1!$A$29</c:f>
              <c:strCache>
                <c:ptCount val="1"/>
                <c:pt idx="0">
                  <c:v>FY2012/13</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Sheet1!$B$29</c:f>
              <c:numCache>
                <c:formatCode>[$R-1C09]\ #,##0</c:formatCode>
                <c:ptCount val="1"/>
                <c:pt idx="0">
                  <c:v>263</c:v>
                </c:pt>
              </c:numCache>
            </c:numRef>
          </c:val>
        </c:ser>
        <c:ser>
          <c:idx val="2"/>
          <c:order val="2"/>
          <c:tx>
            <c:strRef>
              <c:f>Sheet1!$A$30</c:f>
              <c:strCache>
                <c:ptCount val="1"/>
                <c:pt idx="0">
                  <c:v>FY2013/14</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Sheet1!$B$30</c:f>
              <c:numCache>
                <c:formatCode>[$R-1C09]\ #,##0</c:formatCode>
                <c:ptCount val="1"/>
                <c:pt idx="0">
                  <c:v>281</c:v>
                </c:pt>
              </c:numCache>
            </c:numRef>
          </c:val>
        </c:ser>
        <c:dLbls>
          <c:showLegendKey val="0"/>
          <c:showVal val="0"/>
          <c:showCatName val="0"/>
          <c:showSerName val="0"/>
          <c:showPercent val="0"/>
          <c:showBubbleSize val="0"/>
        </c:dLbls>
        <c:gapWidth val="199"/>
        <c:axId val="394321464"/>
        <c:axId val="394316368"/>
      </c:barChart>
      <c:catAx>
        <c:axId val="394321464"/>
        <c:scaling>
          <c:orientation val="minMax"/>
        </c:scaling>
        <c:delete val="1"/>
        <c:axPos val="b"/>
        <c:numFmt formatCode="General" sourceLinked="1"/>
        <c:majorTickMark val="none"/>
        <c:minorTickMark val="none"/>
        <c:tickLblPos val="nextTo"/>
        <c:crossAx val="394316368"/>
        <c:crosses val="autoZero"/>
        <c:auto val="1"/>
        <c:lblAlgn val="ctr"/>
        <c:lblOffset val="100"/>
        <c:noMultiLvlLbl val="0"/>
      </c:catAx>
      <c:valAx>
        <c:axId val="3943163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R-1C09]\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4321464"/>
        <c:crosses val="autoZero"/>
        <c:crossBetween val="between"/>
      </c:valAx>
      <c:spPr>
        <a:noFill/>
        <a:ln>
          <a:noFill/>
        </a:ln>
        <a:effectLst/>
      </c:spPr>
    </c:plotArea>
    <c:legend>
      <c:legendPos val="t"/>
      <c:layout>
        <c:manualLayout>
          <c:xMode val="edge"/>
          <c:yMode val="edge"/>
          <c:x val="0.3760139982502187"/>
          <c:y val="0.91858814523184606"/>
          <c:w val="0.49241644794400702"/>
          <c:h val="7.81255468066491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Sheet1!$A$21:$A$33</c:f>
              <c:strCache>
                <c:ptCount val="13"/>
                <c:pt idx="0">
                  <c:v>Clothing</c:v>
                </c:pt>
                <c:pt idx="1">
                  <c:v>Footwear</c:v>
                </c:pt>
                <c:pt idx="2">
                  <c:v>Forestry</c:v>
                </c:pt>
                <c:pt idx="3">
                  <c:v>Furniture</c:v>
                </c:pt>
                <c:pt idx="4">
                  <c:v>General Goods</c:v>
                </c:pt>
                <c:pt idx="5">
                  <c:v>Leather</c:v>
                </c:pt>
                <c:pt idx="6">
                  <c:v>Packaging</c:v>
                </c:pt>
                <c:pt idx="7">
                  <c:v>Print Media</c:v>
                </c:pt>
                <c:pt idx="8">
                  <c:v>Printing</c:v>
                </c:pt>
                <c:pt idx="9">
                  <c:v>Publishing</c:v>
                </c:pt>
                <c:pt idx="10">
                  <c:v>Pulp &amp; Paper</c:v>
                </c:pt>
                <c:pt idx="11">
                  <c:v>Textiles</c:v>
                </c:pt>
                <c:pt idx="12">
                  <c:v>Wood Products</c:v>
                </c:pt>
              </c:strCache>
            </c:strRef>
          </c:cat>
          <c:val>
            <c:numRef>
              <c:f>Sheet1!$B$21:$B$33</c:f>
              <c:numCache>
                <c:formatCode>0%</c:formatCode>
                <c:ptCount val="13"/>
                <c:pt idx="0">
                  <c:v>8.2000000000000003E-2</c:v>
                </c:pt>
                <c:pt idx="1">
                  <c:v>0.03</c:v>
                </c:pt>
                <c:pt idx="2">
                  <c:v>0.06</c:v>
                </c:pt>
                <c:pt idx="3">
                  <c:v>0.06</c:v>
                </c:pt>
                <c:pt idx="4">
                  <c:v>0.01</c:v>
                </c:pt>
                <c:pt idx="5">
                  <c:v>0.01</c:v>
                </c:pt>
                <c:pt idx="6">
                  <c:v>0.13</c:v>
                </c:pt>
                <c:pt idx="7">
                  <c:v>0.04</c:v>
                </c:pt>
                <c:pt idx="8">
                  <c:v>0.21</c:v>
                </c:pt>
                <c:pt idx="9">
                  <c:v>0.06</c:v>
                </c:pt>
                <c:pt idx="10">
                  <c:v>0.03</c:v>
                </c:pt>
                <c:pt idx="11">
                  <c:v>0.12</c:v>
                </c:pt>
                <c:pt idx="12">
                  <c:v>0.15</c:v>
                </c:pt>
              </c:numCache>
            </c:numRef>
          </c:val>
        </c:ser>
        <c:dLbls>
          <c:showLegendKey val="0"/>
          <c:showVal val="0"/>
          <c:showCatName val="0"/>
          <c:showSerName val="0"/>
          <c:showPercent val="0"/>
          <c:showBubbleSize val="0"/>
        </c:dLbls>
        <c:gapWidth val="219"/>
        <c:overlap val="-27"/>
        <c:axId val="394321856"/>
        <c:axId val="394320680"/>
      </c:barChart>
      <c:catAx>
        <c:axId val="39432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4320680"/>
        <c:crosses val="autoZero"/>
        <c:auto val="1"/>
        <c:lblAlgn val="ctr"/>
        <c:lblOffset val="100"/>
        <c:noMultiLvlLbl val="0"/>
      </c:catAx>
      <c:valAx>
        <c:axId val="394320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43218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Sheet1!$A$46</c:f>
              <c:strCache>
                <c:ptCount val="1"/>
                <c:pt idx="0">
                  <c:v>FY2011/12</c:v>
                </c:pt>
              </c:strCache>
            </c:strRef>
          </c:tx>
          <c:spPr>
            <a:solidFill>
              <a:srgbClr val="4F73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Sheet1!$B$46</c:f>
              <c:numCache>
                <c:formatCode>[$R-1C09]\ #,##0</c:formatCode>
                <c:ptCount val="1"/>
                <c:pt idx="0">
                  <c:v>38</c:v>
                </c:pt>
              </c:numCache>
            </c:numRef>
          </c:val>
        </c:ser>
        <c:ser>
          <c:idx val="1"/>
          <c:order val="1"/>
          <c:tx>
            <c:strRef>
              <c:f>Sheet1!$A$47</c:f>
              <c:strCache>
                <c:ptCount val="1"/>
                <c:pt idx="0">
                  <c:v>FY2012/13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Sheet1!$B$47</c:f>
              <c:numCache>
                <c:formatCode>[$R-1C09]\ #,##0</c:formatCode>
                <c:ptCount val="1"/>
                <c:pt idx="0">
                  <c:v>55</c:v>
                </c:pt>
              </c:numCache>
            </c:numRef>
          </c:val>
        </c:ser>
        <c:ser>
          <c:idx val="2"/>
          <c:order val="2"/>
          <c:tx>
            <c:strRef>
              <c:f>Sheet1!$A$48</c:f>
              <c:strCache>
                <c:ptCount val="1"/>
                <c:pt idx="0">
                  <c:v>FY2013/14</c:v>
                </c:pt>
              </c:strCache>
            </c:strRef>
          </c:tx>
          <c:spPr>
            <a:solidFill>
              <a:srgbClr val="7B9C5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Sheet1!$B$48</c:f>
              <c:numCache>
                <c:formatCode>[$R-1C09]\ #,##0</c:formatCode>
                <c:ptCount val="1"/>
                <c:pt idx="0">
                  <c:v>127</c:v>
                </c:pt>
              </c:numCache>
            </c:numRef>
          </c:val>
        </c:ser>
        <c:dLbls>
          <c:showLegendKey val="0"/>
          <c:showVal val="0"/>
          <c:showCatName val="0"/>
          <c:showSerName val="0"/>
          <c:showPercent val="0"/>
          <c:showBubbleSize val="0"/>
        </c:dLbls>
        <c:gapWidth val="219"/>
        <c:overlap val="-27"/>
        <c:axId val="394316760"/>
        <c:axId val="394321072"/>
      </c:barChart>
      <c:catAx>
        <c:axId val="39431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321072"/>
        <c:crosses val="autoZero"/>
        <c:auto val="1"/>
        <c:lblAlgn val="ctr"/>
        <c:lblOffset val="100"/>
        <c:noMultiLvlLbl val="0"/>
      </c:catAx>
      <c:valAx>
        <c:axId val="394321072"/>
        <c:scaling>
          <c:orientation val="minMax"/>
        </c:scaling>
        <c:delete val="0"/>
        <c:axPos val="l"/>
        <c:majorGridlines>
          <c:spPr>
            <a:ln w="9525" cap="flat" cmpd="sng" algn="ctr">
              <a:solidFill>
                <a:schemeClr val="tx1">
                  <a:lumMod val="15000"/>
                  <a:lumOff val="85000"/>
                </a:schemeClr>
              </a:solidFill>
              <a:round/>
            </a:ln>
            <a:effectLst/>
          </c:spPr>
        </c:majorGridlines>
        <c:numFmt formatCode="[$R-1C09]\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4316760"/>
        <c:crosses val="autoZero"/>
        <c:crossBetween val="between"/>
      </c:valAx>
      <c:spPr>
        <a:noFill/>
        <a:ln>
          <a:noFill/>
        </a:ln>
        <a:effectLst/>
      </c:spPr>
    </c:plotArea>
    <c:legend>
      <c:legendPos val="b"/>
      <c:layout>
        <c:manualLayout>
          <c:xMode val="edge"/>
          <c:yMode val="edge"/>
          <c:x val="0.21510892841475018"/>
          <c:y val="0.90583757295941902"/>
          <c:w val="0.59233100045823006"/>
          <c:h val="9.41624270405810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solidFill>
                  <a:srgbClr val="FFC000"/>
                </a:solidFill>
              </a:ln>
              <a:effectLst/>
            </c:spPr>
          </c:dPt>
          <c:dPt>
            <c:idx val="2"/>
            <c:invertIfNegative val="0"/>
            <c:bubble3D val="0"/>
            <c:spPr>
              <a:solidFill>
                <a:schemeClr val="accent3"/>
              </a:solidFill>
              <a:ln>
                <a:noFill/>
              </a:ln>
              <a:effectLst/>
            </c:spPr>
          </c:dPt>
          <c:dPt>
            <c:idx val="3"/>
            <c:invertIfNegative val="0"/>
            <c:bubble3D val="0"/>
            <c:spPr>
              <a:solidFill>
                <a:srgbClr val="CC0000"/>
              </a:solidFill>
              <a:ln>
                <a:no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Sheet1!$A$6:$A$9</c:f>
              <c:strCache>
                <c:ptCount val="4"/>
                <c:pt idx="0">
                  <c:v>FY 2011/12</c:v>
                </c:pt>
                <c:pt idx="1">
                  <c:v>FY 2012/13</c:v>
                </c:pt>
                <c:pt idx="2">
                  <c:v>FY 2013/14</c:v>
                </c:pt>
                <c:pt idx="3">
                  <c:v>FY 2014/15</c:v>
                </c:pt>
              </c:strCache>
            </c:strRef>
          </c:cat>
          <c:val>
            <c:numRef>
              <c:f>Sheet1!$B$6:$B$9</c:f>
              <c:numCache>
                <c:formatCode>General</c:formatCode>
                <c:ptCount val="4"/>
                <c:pt idx="0">
                  <c:v>1055</c:v>
                </c:pt>
                <c:pt idx="1">
                  <c:v>1041</c:v>
                </c:pt>
                <c:pt idx="2">
                  <c:v>1287</c:v>
                </c:pt>
                <c:pt idx="3">
                  <c:v>1218</c:v>
                </c:pt>
              </c:numCache>
            </c:numRef>
          </c:val>
        </c:ser>
        <c:dLbls>
          <c:showLegendKey val="0"/>
          <c:showVal val="0"/>
          <c:showCatName val="0"/>
          <c:showSerName val="0"/>
          <c:showPercent val="0"/>
          <c:showBubbleSize val="0"/>
        </c:dLbls>
        <c:gapWidth val="219"/>
        <c:overlap val="-27"/>
        <c:axId val="394312056"/>
        <c:axId val="394317936"/>
      </c:barChart>
      <c:catAx>
        <c:axId val="39431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4317936"/>
        <c:crosses val="autoZero"/>
        <c:auto val="1"/>
        <c:lblAlgn val="ctr"/>
        <c:lblOffset val="100"/>
        <c:noMultiLvlLbl val="0"/>
      </c:catAx>
      <c:valAx>
        <c:axId val="39431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431205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[WSP Report List_6 January 2015.xlsx]Sheet1!PivotTable1</c:name>
    <c:fmtId val="22"/>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Clothing</c:v>
                </c:pt>
                <c:pt idx="1">
                  <c:v>Footwear</c:v>
                </c:pt>
                <c:pt idx="2">
                  <c:v>Forestry</c:v>
                </c:pt>
                <c:pt idx="3">
                  <c:v>Furniture</c:v>
                </c:pt>
                <c:pt idx="4">
                  <c:v>General Goods</c:v>
                </c:pt>
                <c:pt idx="5">
                  <c:v>Leather</c:v>
                </c:pt>
                <c:pt idx="6">
                  <c:v>Packaging</c:v>
                </c:pt>
                <c:pt idx="7">
                  <c:v>Print Media</c:v>
                </c:pt>
                <c:pt idx="8">
                  <c:v>Printing</c:v>
                </c:pt>
                <c:pt idx="9">
                  <c:v>Publishing</c:v>
                </c:pt>
                <c:pt idx="10">
                  <c:v>Pulp &amp; Paper</c:v>
                </c:pt>
                <c:pt idx="11">
                  <c:v>Pulp and Paper</c:v>
                </c:pt>
                <c:pt idx="12">
                  <c:v>Textiles</c:v>
                </c:pt>
                <c:pt idx="13">
                  <c:v>Wood Products</c:v>
                </c:pt>
              </c:strCache>
            </c:strRef>
          </c:cat>
          <c:val>
            <c:numRef>
              <c:f>Sheet1!$B$2:$B$16</c:f>
              <c:numCache>
                <c:formatCode>General</c:formatCode>
                <c:ptCount val="14"/>
                <c:pt idx="0">
                  <c:v>166</c:v>
                </c:pt>
                <c:pt idx="1">
                  <c:v>49</c:v>
                </c:pt>
                <c:pt idx="2">
                  <c:v>97</c:v>
                </c:pt>
                <c:pt idx="3">
                  <c:v>67</c:v>
                </c:pt>
                <c:pt idx="4">
                  <c:v>23</c:v>
                </c:pt>
                <c:pt idx="5">
                  <c:v>19</c:v>
                </c:pt>
                <c:pt idx="6">
                  <c:v>79</c:v>
                </c:pt>
                <c:pt idx="7">
                  <c:v>38</c:v>
                </c:pt>
                <c:pt idx="8">
                  <c:v>244</c:v>
                </c:pt>
                <c:pt idx="9">
                  <c:v>88</c:v>
                </c:pt>
                <c:pt idx="10">
                  <c:v>29</c:v>
                </c:pt>
                <c:pt idx="11">
                  <c:v>2</c:v>
                </c:pt>
                <c:pt idx="12">
                  <c:v>214</c:v>
                </c:pt>
                <c:pt idx="13">
                  <c:v>103</c:v>
                </c:pt>
              </c:numCache>
            </c:numRef>
          </c:val>
        </c:ser>
        <c:dLbls>
          <c:showLegendKey val="0"/>
          <c:showVal val="0"/>
          <c:showCatName val="0"/>
          <c:showSerName val="0"/>
          <c:showPercent val="0"/>
          <c:showBubbleSize val="0"/>
        </c:dLbls>
        <c:gapWidth val="219"/>
        <c:overlap val="-27"/>
        <c:axId val="394319896"/>
        <c:axId val="394320288"/>
      </c:barChart>
      <c:catAx>
        <c:axId val="39431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4320288"/>
        <c:crosses val="autoZero"/>
        <c:auto val="1"/>
        <c:lblAlgn val="ctr"/>
        <c:lblOffset val="100"/>
        <c:noMultiLvlLbl val="0"/>
      </c:catAx>
      <c:valAx>
        <c:axId val="39432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431989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6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81013"/>
          </a:xfrm>
          <a:prstGeom prst="rect">
            <a:avLst/>
          </a:prstGeom>
        </p:spPr>
        <p:txBody>
          <a:bodyPr vert="horz" lIns="91440" tIns="45720" rIns="91440" bIns="45720" rtlCol="0"/>
          <a:lstStyle>
            <a:lvl1pPr algn="r">
              <a:defRPr sz="1200"/>
            </a:lvl1pPr>
          </a:lstStyle>
          <a:p>
            <a:fld id="{B7512137-E017-457C-B30B-983F5AEDB479}" type="datetimeFigureOut">
              <a:rPr lang="en-US" smtClean="0"/>
              <a:t>1/17/2015</a:t>
            </a:fld>
            <a:endParaRPr lang="en-US"/>
          </a:p>
        </p:txBody>
      </p:sp>
      <p:sp>
        <p:nvSpPr>
          <p:cNvPr id="4" name="Footer Placeholder 3"/>
          <p:cNvSpPr>
            <a:spLocks noGrp="1"/>
          </p:cNvSpPr>
          <p:nvPr>
            <p:ph type="ftr" sz="quarter" idx="2"/>
          </p:nvPr>
        </p:nvSpPr>
        <p:spPr>
          <a:xfrm>
            <a:off x="1"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4D10083-8852-4E99-A43A-815087E04170}" type="slidenum">
              <a:rPr lang="en-US" smtClean="0"/>
              <a:t>‹#›</a:t>
            </a:fld>
            <a:endParaRPr lang="en-US"/>
          </a:p>
        </p:txBody>
      </p:sp>
    </p:spTree>
    <p:extLst>
      <p:ext uri="{BB962C8B-B14F-4D97-AF65-F5344CB8AC3E}">
        <p14:creationId xmlns:p14="http://schemas.microsoft.com/office/powerpoint/2010/main" val="501918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ZA"/>
          </a:p>
        </p:txBody>
      </p:sp>
      <p:sp>
        <p:nvSpPr>
          <p:cNvPr id="3" name="Date Placeholder 2"/>
          <p:cNvSpPr>
            <a:spLocks noGrp="1"/>
          </p:cNvSpPr>
          <p:nvPr>
            <p:ph type="dt" idx="1"/>
          </p:nvPr>
        </p:nvSpPr>
        <p:spPr>
          <a:xfrm>
            <a:off x="4143588" y="0"/>
            <a:ext cx="3169920" cy="480060"/>
          </a:xfrm>
          <a:prstGeom prst="rect">
            <a:avLst/>
          </a:prstGeom>
        </p:spPr>
        <p:txBody>
          <a:bodyPr vert="horz" lIns="96661" tIns="48331" rIns="96661" bIns="48331" rtlCol="0"/>
          <a:lstStyle>
            <a:lvl1pPr algn="r">
              <a:defRPr sz="1300"/>
            </a:lvl1pPr>
          </a:lstStyle>
          <a:p>
            <a:fld id="{845BAD30-89DE-4469-AF5E-CA484E4FB39A}" type="datetimeFigureOut">
              <a:rPr lang="en-ZA" smtClean="0"/>
              <a:t>2015-01-17</a:t>
            </a:fld>
            <a:endParaRPr lang="en-Z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ZA"/>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ZA"/>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61" tIns="48331" rIns="96661" bIns="48331" rtlCol="0" anchor="b"/>
          <a:lstStyle>
            <a:lvl1pPr algn="r">
              <a:defRPr sz="1300"/>
            </a:lvl1pPr>
          </a:lstStyle>
          <a:p>
            <a:fld id="{1CD8C5B5-84EC-4A8D-95E9-4F37B21B9CB8}" type="slidenum">
              <a:rPr lang="en-ZA" smtClean="0"/>
              <a:t>‹#›</a:t>
            </a:fld>
            <a:endParaRPr lang="en-ZA"/>
          </a:p>
        </p:txBody>
      </p:sp>
    </p:spTree>
    <p:extLst>
      <p:ext uri="{BB962C8B-B14F-4D97-AF65-F5344CB8AC3E}">
        <p14:creationId xmlns:p14="http://schemas.microsoft.com/office/powerpoint/2010/main" val="248080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1</a:t>
            </a:fld>
            <a:endParaRPr lang="en-ZA"/>
          </a:p>
        </p:txBody>
      </p:sp>
    </p:spTree>
    <p:extLst>
      <p:ext uri="{BB962C8B-B14F-4D97-AF65-F5344CB8AC3E}">
        <p14:creationId xmlns:p14="http://schemas.microsoft.com/office/powerpoint/2010/main" val="158687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The initial phases of the turnaround strategy worked – </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There is a clear indication that the FP&amp;M SETA has entered a positive growth trajectory and is heading towards sustainable maturity – given the fact that the organization is only in its third year of existence.</a:t>
            </a:r>
          </a:p>
          <a:p>
            <a:r>
              <a:rPr lang="en-ZA" dirty="0" smtClean="0"/>
              <a:t>Evidence of marked improvement in terms of the overall SETA performance.</a:t>
            </a:r>
            <a:r>
              <a:rPr lang="en-ZA" baseline="0" dirty="0" smtClean="0"/>
              <a:t> </a:t>
            </a:r>
            <a:r>
              <a:rPr lang="en-ZA" dirty="0" smtClean="0"/>
              <a:t>The results of the  FP&amp;M SETA’s performance, as contained in the 2013/2014 Annual Report to the Minister of Higher Education &amp; Training attest to the above.</a:t>
            </a:r>
          </a:p>
          <a:p>
            <a:r>
              <a:rPr lang="en-ZA" dirty="0" smtClean="0"/>
              <a:t>Clearly, the success of addressing huge volume of discretionary grant commitments (including the ex-SETAs) required additional human resource capacity &amp; a functional integrated MIS.</a:t>
            </a:r>
          </a:p>
          <a:p>
            <a:r>
              <a:rPr lang="en-ZA" dirty="0" smtClean="0"/>
              <a:t>The Board has implemented a dedicated project to “present an integrated</a:t>
            </a:r>
            <a:r>
              <a:rPr lang="en-ZA" baseline="0" dirty="0" smtClean="0"/>
              <a:t> </a:t>
            </a:r>
            <a:r>
              <a:rPr lang="en-ZA" dirty="0" smtClean="0"/>
              <a:t>Commitments Register” for this financial year.</a:t>
            </a:r>
          </a:p>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10</a:t>
            </a:fld>
            <a:endParaRPr lang="en-ZA"/>
          </a:p>
        </p:txBody>
      </p:sp>
    </p:spTree>
    <p:extLst>
      <p:ext uri="{BB962C8B-B14F-4D97-AF65-F5344CB8AC3E}">
        <p14:creationId xmlns:p14="http://schemas.microsoft.com/office/powerpoint/2010/main" val="364759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t>FP&amp;M SETA Management implemented action plans to resolve the previous year’s audit findings. The process </a:t>
            </a:r>
            <a:r>
              <a:rPr lang="en-ZA" sz="1200" baseline="0" dirty="0" smtClean="0"/>
              <a:t>was managed through regular management meetings chaired by the CEO </a:t>
            </a:r>
            <a:r>
              <a:rPr lang="en-US" sz="1200" kern="1200" dirty="0" smtClean="0">
                <a:solidFill>
                  <a:schemeClr val="tx1"/>
                </a:solidFill>
                <a:effectLst/>
                <a:latin typeface="+mn-lt"/>
                <a:ea typeface="+mn-ea"/>
                <a:cs typeface="+mn-cs"/>
              </a:rPr>
              <a:t>to ensure that the root cause of the findings is addressed</a:t>
            </a:r>
            <a:endParaRPr lang="en-ZA" sz="1200" dirty="0" smtClean="0"/>
          </a:p>
          <a:p>
            <a:r>
              <a:rPr lang="en-ZA" sz="1200" dirty="0" smtClean="0"/>
              <a:t>From a Governance perspective, this process was monitored closely by the FP&amp;M SETA Executive Committee, that monitors &amp; evaluates operational activities, with oversight from the independent Audit Committee that ensures that audit action plans &amp; financial policies and procedures are implemented in line with legislative requirements.</a:t>
            </a:r>
          </a:p>
          <a:p>
            <a:r>
              <a:rPr lang="en-ZA" sz="1200" dirty="0" smtClean="0"/>
              <a:t>The FP&amp;M SETA has effective and efficient governance structures in place to ensure good corporate governance, strong leadership &amp; sound financial management.</a:t>
            </a:r>
          </a:p>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11</a:t>
            </a:fld>
            <a:endParaRPr lang="en-ZA"/>
          </a:p>
        </p:txBody>
      </p:sp>
    </p:spTree>
    <p:extLst>
      <p:ext uri="{BB962C8B-B14F-4D97-AF65-F5344CB8AC3E}">
        <p14:creationId xmlns:p14="http://schemas.microsoft.com/office/powerpoint/2010/main" val="28583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12</a:t>
            </a:fld>
            <a:endParaRPr lang="en-ZA"/>
          </a:p>
        </p:txBody>
      </p:sp>
    </p:spTree>
    <p:extLst>
      <p:ext uri="{BB962C8B-B14F-4D97-AF65-F5344CB8AC3E}">
        <p14:creationId xmlns:p14="http://schemas.microsoft.com/office/powerpoint/2010/main" val="741693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13</a:t>
            </a:fld>
            <a:endParaRPr lang="en-ZA"/>
          </a:p>
        </p:txBody>
      </p:sp>
    </p:spTree>
    <p:extLst>
      <p:ext uri="{BB962C8B-B14F-4D97-AF65-F5344CB8AC3E}">
        <p14:creationId xmlns:p14="http://schemas.microsoft.com/office/powerpoint/2010/main" val="87444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i="0" dirty="0" smtClean="0"/>
              <a:t>Viewing the challenges</a:t>
            </a:r>
            <a:r>
              <a:rPr lang="en-ZA" i="0" baseline="0" dirty="0" smtClean="0"/>
              <a:t> (including the previous audit findings) in a very serious light</a:t>
            </a:r>
            <a:r>
              <a:rPr lang="en-ZA" i="0" dirty="0" smtClean="0"/>
              <a:t>,</a:t>
            </a:r>
            <a:r>
              <a:rPr lang="en-ZA" i="0" baseline="0" dirty="0" smtClean="0"/>
              <a:t> the FP&amp;M SETA Board identified the need for a fresh management approach </a:t>
            </a:r>
            <a:r>
              <a:rPr lang="en-US" sz="1200" kern="1200" dirty="0" smtClean="0">
                <a:solidFill>
                  <a:schemeClr val="tx1"/>
                </a:solidFill>
                <a:effectLst/>
                <a:latin typeface="+mn-lt"/>
                <a:ea typeface="+mn-ea"/>
                <a:cs typeface="+mn-cs"/>
              </a:rPr>
              <a:t>to provide pro-active and result driven leadership to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and to address issues of poor performance through a zero tolerance approach. </a:t>
            </a:r>
          </a:p>
          <a:p>
            <a:endParaRPr lang="en-ZA" i="0" baseline="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newly appointed CEO</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ensitized the FP&amp;M SETA Board regarding the need for change management. Towards the end of 2013, an </a:t>
            </a:r>
            <a:r>
              <a:rPr lang="en-US" sz="1200" kern="1200" dirty="0" err="1" smtClean="0">
                <a:solidFill>
                  <a:schemeClr val="tx1"/>
                </a:solidFill>
                <a:effectLst/>
                <a:latin typeface="+mn-lt"/>
                <a:ea typeface="+mn-ea"/>
                <a:cs typeface="+mn-cs"/>
              </a:rPr>
              <a:t>organisational</a:t>
            </a:r>
            <a:r>
              <a:rPr lang="en-US" sz="1200" kern="1200" dirty="0" smtClean="0">
                <a:solidFill>
                  <a:schemeClr val="tx1"/>
                </a:solidFill>
                <a:effectLst/>
                <a:latin typeface="+mn-lt"/>
                <a:ea typeface="+mn-ea"/>
                <a:cs typeface="+mn-cs"/>
              </a:rPr>
              <a:t> review was conducted and a three year turnaround plan was implemented to address the pressure points in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This gave rise to the development of an innovative business model with a restructured organogram with clear delivery mechanisms.  These mechanisms would enable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to deliver timeous and quality skills development interventions in line with the FP&amp;M SETA’s commitments as laid out in its Annual Performance Plan.</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ZA" sz="1300" dirty="0" smtClean="0"/>
              <a:t>Approved by the Board, the model and its results based principles are currently being implemented. The business model calls for innovative thinking, design and organisational culture adjustments. It also requires support from our stakeholders to ensure successful implementation of new funding models and partnerships.</a:t>
            </a:r>
            <a:endParaRPr lang="en-US" sz="1300" dirty="0" smtClean="0"/>
          </a:p>
          <a:p>
            <a:pPr defTabSz="966612">
              <a:defRPr/>
            </a:pPr>
            <a:endParaRPr lang="en-ZA" sz="1300" dirty="0" smtClean="0"/>
          </a:p>
          <a:p>
            <a:pPr defTabSz="966612">
              <a:defRPr/>
            </a:pPr>
            <a:r>
              <a:rPr lang="en-ZA" sz="1300" dirty="0" smtClean="0"/>
              <a:t>Another initiative that was employed to increase the effectiveness of the FP&amp;M SETA was the implementation of a new management information system (MIS). This new integrated MIS was introduced to streamline the operational activities of the SETA and the system is proving to be an effective tool to increase productivity and effectively manage information. </a:t>
            </a:r>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14</a:t>
            </a:fld>
            <a:endParaRPr lang="en-ZA"/>
          </a:p>
        </p:txBody>
      </p:sp>
    </p:spTree>
    <p:extLst>
      <p:ext uri="{BB962C8B-B14F-4D97-AF65-F5344CB8AC3E}">
        <p14:creationId xmlns:p14="http://schemas.microsoft.com/office/powerpoint/2010/main" val="242489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300" dirty="0"/>
          </a:p>
        </p:txBody>
      </p:sp>
      <p:sp>
        <p:nvSpPr>
          <p:cNvPr id="4" name="Slide Number Placeholder 3"/>
          <p:cNvSpPr>
            <a:spLocks noGrp="1"/>
          </p:cNvSpPr>
          <p:nvPr>
            <p:ph type="sldNum" sz="quarter" idx="10"/>
          </p:nvPr>
        </p:nvSpPr>
        <p:spPr/>
        <p:txBody>
          <a:bodyPr/>
          <a:lstStyle/>
          <a:p>
            <a:fld id="{1CD8C5B5-84EC-4A8D-95E9-4F37B21B9CB8}" type="slidenum">
              <a:rPr lang="en-ZA" smtClean="0"/>
              <a:t>15</a:t>
            </a:fld>
            <a:endParaRPr lang="en-ZA"/>
          </a:p>
        </p:txBody>
      </p:sp>
    </p:spTree>
    <p:extLst>
      <p:ext uri="{BB962C8B-B14F-4D97-AF65-F5344CB8AC3E}">
        <p14:creationId xmlns:p14="http://schemas.microsoft.com/office/powerpoint/2010/main" val="381722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300" dirty="0"/>
          </a:p>
        </p:txBody>
      </p:sp>
      <p:sp>
        <p:nvSpPr>
          <p:cNvPr id="4" name="Slide Number Placeholder 3"/>
          <p:cNvSpPr>
            <a:spLocks noGrp="1"/>
          </p:cNvSpPr>
          <p:nvPr>
            <p:ph type="sldNum" sz="quarter" idx="10"/>
          </p:nvPr>
        </p:nvSpPr>
        <p:spPr/>
        <p:txBody>
          <a:bodyPr/>
          <a:lstStyle/>
          <a:p>
            <a:fld id="{1CD8C5B5-84EC-4A8D-95E9-4F37B21B9CB8}" type="slidenum">
              <a:rPr lang="en-ZA" smtClean="0"/>
              <a:t>16</a:t>
            </a:fld>
            <a:endParaRPr lang="en-ZA"/>
          </a:p>
        </p:txBody>
      </p:sp>
    </p:spTree>
    <p:extLst>
      <p:ext uri="{BB962C8B-B14F-4D97-AF65-F5344CB8AC3E}">
        <p14:creationId xmlns:p14="http://schemas.microsoft.com/office/powerpoint/2010/main" val="370222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300" dirty="0"/>
          </a:p>
        </p:txBody>
      </p:sp>
      <p:sp>
        <p:nvSpPr>
          <p:cNvPr id="4" name="Slide Number Placeholder 3"/>
          <p:cNvSpPr>
            <a:spLocks noGrp="1"/>
          </p:cNvSpPr>
          <p:nvPr>
            <p:ph type="sldNum" sz="quarter" idx="10"/>
          </p:nvPr>
        </p:nvSpPr>
        <p:spPr/>
        <p:txBody>
          <a:bodyPr/>
          <a:lstStyle/>
          <a:p>
            <a:fld id="{1CD8C5B5-84EC-4A8D-95E9-4F37B21B9CB8}" type="slidenum">
              <a:rPr lang="en-ZA" smtClean="0"/>
              <a:t>17</a:t>
            </a:fld>
            <a:endParaRPr lang="en-ZA"/>
          </a:p>
        </p:txBody>
      </p:sp>
    </p:spTree>
    <p:extLst>
      <p:ext uri="{BB962C8B-B14F-4D97-AF65-F5344CB8AC3E}">
        <p14:creationId xmlns:p14="http://schemas.microsoft.com/office/powerpoint/2010/main" val="302564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18</a:t>
            </a:fld>
            <a:endParaRPr lang="en-ZA"/>
          </a:p>
        </p:txBody>
      </p:sp>
    </p:spTree>
    <p:extLst>
      <p:ext uri="{BB962C8B-B14F-4D97-AF65-F5344CB8AC3E}">
        <p14:creationId xmlns:p14="http://schemas.microsoft.com/office/powerpoint/2010/main" val="358516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300" dirty="0"/>
          </a:p>
        </p:txBody>
      </p:sp>
      <p:sp>
        <p:nvSpPr>
          <p:cNvPr id="4" name="Slide Number Placeholder 3"/>
          <p:cNvSpPr>
            <a:spLocks noGrp="1"/>
          </p:cNvSpPr>
          <p:nvPr>
            <p:ph type="sldNum" sz="quarter" idx="10"/>
          </p:nvPr>
        </p:nvSpPr>
        <p:spPr/>
        <p:txBody>
          <a:bodyPr/>
          <a:lstStyle/>
          <a:p>
            <a:fld id="{1CD8C5B5-84EC-4A8D-95E9-4F37B21B9CB8}" type="slidenum">
              <a:rPr lang="en-ZA" smtClean="0"/>
              <a:t>19</a:t>
            </a:fld>
            <a:endParaRPr lang="en-ZA"/>
          </a:p>
        </p:txBody>
      </p:sp>
    </p:spTree>
    <p:extLst>
      <p:ext uri="{BB962C8B-B14F-4D97-AF65-F5344CB8AC3E}">
        <p14:creationId xmlns:p14="http://schemas.microsoft.com/office/powerpoint/2010/main" val="57541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2</a:t>
            </a:fld>
            <a:endParaRPr lang="en-ZA"/>
          </a:p>
        </p:txBody>
      </p:sp>
    </p:spTree>
    <p:extLst>
      <p:ext uri="{BB962C8B-B14F-4D97-AF65-F5344CB8AC3E}">
        <p14:creationId xmlns:p14="http://schemas.microsoft.com/office/powerpoint/2010/main" val="1496265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300" dirty="0"/>
          </a:p>
        </p:txBody>
      </p:sp>
      <p:sp>
        <p:nvSpPr>
          <p:cNvPr id="4" name="Slide Number Placeholder 3"/>
          <p:cNvSpPr>
            <a:spLocks noGrp="1"/>
          </p:cNvSpPr>
          <p:nvPr>
            <p:ph type="sldNum" sz="quarter" idx="10"/>
          </p:nvPr>
        </p:nvSpPr>
        <p:spPr/>
        <p:txBody>
          <a:bodyPr/>
          <a:lstStyle/>
          <a:p>
            <a:fld id="{1CD8C5B5-84EC-4A8D-95E9-4F37B21B9CB8}" type="slidenum">
              <a:rPr lang="en-ZA" smtClean="0"/>
              <a:t>20</a:t>
            </a:fld>
            <a:endParaRPr lang="en-ZA"/>
          </a:p>
        </p:txBody>
      </p:sp>
    </p:spTree>
    <p:extLst>
      <p:ext uri="{BB962C8B-B14F-4D97-AF65-F5344CB8AC3E}">
        <p14:creationId xmlns:p14="http://schemas.microsoft.com/office/powerpoint/2010/main" val="1640904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300" dirty="0"/>
          </a:p>
        </p:txBody>
      </p:sp>
      <p:sp>
        <p:nvSpPr>
          <p:cNvPr id="4" name="Slide Number Placeholder 3"/>
          <p:cNvSpPr>
            <a:spLocks noGrp="1"/>
          </p:cNvSpPr>
          <p:nvPr>
            <p:ph type="sldNum" sz="quarter" idx="10"/>
          </p:nvPr>
        </p:nvSpPr>
        <p:spPr/>
        <p:txBody>
          <a:bodyPr/>
          <a:lstStyle/>
          <a:p>
            <a:fld id="{1CD8C5B5-84EC-4A8D-95E9-4F37B21B9CB8}" type="slidenum">
              <a:rPr lang="en-ZA" smtClean="0"/>
              <a:t>21</a:t>
            </a:fld>
            <a:endParaRPr lang="en-ZA" dirty="0"/>
          </a:p>
        </p:txBody>
      </p:sp>
    </p:spTree>
    <p:extLst>
      <p:ext uri="{BB962C8B-B14F-4D97-AF65-F5344CB8AC3E}">
        <p14:creationId xmlns:p14="http://schemas.microsoft.com/office/powerpoint/2010/main" val="2153043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FP&amp;M SETA paid</a:t>
            </a:r>
            <a:r>
              <a:rPr lang="en-ZA" baseline="0" dirty="0" smtClean="0"/>
              <a:t> out R127 million in discretionary grant funding to approved beneficiaries for the implementation of learning programmes and special projects. This represents a 131% increase in expenditure in 2013/14 in comparison to the previous year. </a:t>
            </a:r>
            <a:endParaRPr lang="en-ZA" dirty="0" smtClean="0"/>
          </a:p>
        </p:txBody>
      </p:sp>
      <p:sp>
        <p:nvSpPr>
          <p:cNvPr id="4" name="Slide Number Placeholder 3"/>
          <p:cNvSpPr>
            <a:spLocks noGrp="1"/>
          </p:cNvSpPr>
          <p:nvPr>
            <p:ph type="sldNum" sz="quarter" idx="10"/>
          </p:nvPr>
        </p:nvSpPr>
        <p:spPr/>
        <p:txBody>
          <a:bodyPr/>
          <a:lstStyle/>
          <a:p>
            <a:fld id="{1CD8C5B5-84EC-4A8D-95E9-4F37B21B9CB8}" type="slidenum">
              <a:rPr lang="en-ZA" smtClean="0"/>
              <a:t>22</a:t>
            </a:fld>
            <a:endParaRPr lang="en-ZA"/>
          </a:p>
        </p:txBody>
      </p:sp>
    </p:spTree>
    <p:extLst>
      <p:ext uri="{BB962C8B-B14F-4D97-AF65-F5344CB8AC3E}">
        <p14:creationId xmlns:p14="http://schemas.microsoft.com/office/powerpoint/2010/main" val="2452817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i="0" dirty="0" smtClean="0"/>
              <a:t>Our overall performance</a:t>
            </a:r>
            <a:r>
              <a:rPr lang="en-ZA" i="0" baseline="0" dirty="0" smtClean="0"/>
              <a:t> for 2013/2014 resulted in our achievement of 80% of our strategic objectives. In essence, we achieved 39 out of 49 strategic goals.</a:t>
            </a:r>
          </a:p>
          <a:p>
            <a:endParaRPr lang="en-ZA" i="0" baseline="0" dirty="0" smtClean="0"/>
          </a:p>
          <a:p>
            <a:r>
              <a:rPr lang="en-ZA" i="0" baseline="0" dirty="0" smtClean="0"/>
              <a:t>This is a marked improvement over the previous years and it is evident that the FP&amp;M SETA </a:t>
            </a:r>
            <a:r>
              <a:rPr lang="en-ZA" sz="1300" i="0" dirty="0"/>
              <a:t>has entered its growth trajectory and is heading towards sustainable maturity. This is mainly due to clear turn-around strategy being implemented with explicit objectives and a strong bias towards the harnessing of strategic partnerships. </a:t>
            </a:r>
          </a:p>
          <a:p>
            <a:endParaRPr lang="en-ZA" sz="1300" i="0" dirty="0"/>
          </a:p>
          <a:p>
            <a:r>
              <a:rPr lang="en-ZA" i="0" baseline="0" dirty="0" smtClean="0"/>
              <a:t>After close evaluation of the impact of our programmes implemented throughout the year, we are pleased to announce the majority of skills development interventions were directed towards producing a highly skilled workforce to ensure FP&amp;M SETA sector firms are competitive and sustainable for the medium to long term.</a:t>
            </a:r>
          </a:p>
          <a:p>
            <a:endParaRPr lang="en-ZA" baseline="0" dirty="0" smtClean="0"/>
          </a:p>
        </p:txBody>
      </p:sp>
      <p:sp>
        <p:nvSpPr>
          <p:cNvPr id="4" name="Slide Number Placeholder 3"/>
          <p:cNvSpPr>
            <a:spLocks noGrp="1"/>
          </p:cNvSpPr>
          <p:nvPr>
            <p:ph type="sldNum" sz="quarter" idx="10"/>
          </p:nvPr>
        </p:nvSpPr>
        <p:spPr/>
        <p:txBody>
          <a:bodyPr/>
          <a:lstStyle/>
          <a:p>
            <a:fld id="{1CD8C5B5-84EC-4A8D-95E9-4F37B21B9CB8}" type="slidenum">
              <a:rPr lang="en-ZA" smtClean="0"/>
              <a:t>23</a:t>
            </a:fld>
            <a:endParaRPr lang="en-ZA"/>
          </a:p>
        </p:txBody>
      </p:sp>
    </p:spTree>
    <p:extLst>
      <p:ext uri="{BB962C8B-B14F-4D97-AF65-F5344CB8AC3E}">
        <p14:creationId xmlns:p14="http://schemas.microsoft.com/office/powerpoint/2010/main" val="4173113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FP&amp;M</a:t>
            </a:r>
            <a:r>
              <a:rPr lang="en-US" baseline="0" dirty="0" smtClean="0"/>
              <a:t> SETA reported an achievement of approximately 8,600 learners enrolled in programmes during the 2013/14 financial year and learner completions of approximately 4,400.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24</a:t>
            </a:fld>
            <a:endParaRPr lang="en-ZA"/>
          </a:p>
        </p:txBody>
      </p:sp>
    </p:spTree>
    <p:extLst>
      <p:ext uri="{BB962C8B-B14F-4D97-AF65-F5344CB8AC3E}">
        <p14:creationId xmlns:p14="http://schemas.microsoft.com/office/powerpoint/2010/main" val="599527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Learning</a:t>
            </a:r>
            <a:r>
              <a:rPr lang="en-ZA" baseline="0" dirty="0" smtClean="0"/>
              <a:t> programmes were offered in all 9 provinces. The areas included both urban and rural communities. The FP&amp;M SETA allocated 20% of its discretionary grant budget to programmes addressing skills development in rural areas.</a:t>
            </a:r>
            <a:endParaRPr lang="en-ZA" dirty="0" smtClean="0"/>
          </a:p>
        </p:txBody>
      </p:sp>
      <p:sp>
        <p:nvSpPr>
          <p:cNvPr id="4" name="Slide Number Placeholder 3"/>
          <p:cNvSpPr>
            <a:spLocks noGrp="1"/>
          </p:cNvSpPr>
          <p:nvPr>
            <p:ph type="sldNum" sz="quarter" idx="10"/>
          </p:nvPr>
        </p:nvSpPr>
        <p:spPr/>
        <p:txBody>
          <a:bodyPr/>
          <a:lstStyle/>
          <a:p>
            <a:fld id="{1CD8C5B5-84EC-4A8D-95E9-4F37B21B9CB8}" type="slidenum">
              <a:rPr lang="en-ZA" smtClean="0"/>
              <a:t>25</a:t>
            </a:fld>
            <a:endParaRPr lang="en-ZA"/>
          </a:p>
        </p:txBody>
      </p:sp>
    </p:spTree>
    <p:extLst>
      <p:ext uri="{BB962C8B-B14F-4D97-AF65-F5344CB8AC3E}">
        <p14:creationId xmlns:p14="http://schemas.microsoft.com/office/powerpoint/2010/main" val="2926992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26</a:t>
            </a:fld>
            <a:endParaRPr lang="en-ZA"/>
          </a:p>
        </p:txBody>
      </p:sp>
    </p:spTree>
    <p:extLst>
      <p:ext uri="{BB962C8B-B14F-4D97-AF65-F5344CB8AC3E}">
        <p14:creationId xmlns:p14="http://schemas.microsoft.com/office/powerpoint/2010/main" val="2496056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27</a:t>
            </a:fld>
            <a:endParaRPr lang="en-ZA"/>
          </a:p>
        </p:txBody>
      </p:sp>
    </p:spTree>
    <p:extLst>
      <p:ext uri="{BB962C8B-B14F-4D97-AF65-F5344CB8AC3E}">
        <p14:creationId xmlns:p14="http://schemas.microsoft.com/office/powerpoint/2010/main" val="3906132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28</a:t>
            </a:fld>
            <a:endParaRPr lang="en-ZA"/>
          </a:p>
        </p:txBody>
      </p:sp>
    </p:spTree>
    <p:extLst>
      <p:ext uri="{BB962C8B-B14F-4D97-AF65-F5344CB8AC3E}">
        <p14:creationId xmlns:p14="http://schemas.microsoft.com/office/powerpoint/2010/main" val="175771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300" dirty="0"/>
          </a:p>
        </p:txBody>
      </p:sp>
      <p:sp>
        <p:nvSpPr>
          <p:cNvPr id="4" name="Slide Number Placeholder 3"/>
          <p:cNvSpPr>
            <a:spLocks noGrp="1"/>
          </p:cNvSpPr>
          <p:nvPr>
            <p:ph type="sldNum" sz="quarter" idx="10"/>
          </p:nvPr>
        </p:nvSpPr>
        <p:spPr/>
        <p:txBody>
          <a:bodyPr/>
          <a:lstStyle/>
          <a:p>
            <a:fld id="{1CD8C5B5-84EC-4A8D-95E9-4F37B21B9CB8}" type="slidenum">
              <a:rPr lang="en-ZA" smtClean="0"/>
              <a:t>29</a:t>
            </a:fld>
            <a:endParaRPr lang="en-ZA"/>
          </a:p>
        </p:txBody>
      </p:sp>
    </p:spTree>
    <p:extLst>
      <p:ext uri="{BB962C8B-B14F-4D97-AF65-F5344CB8AC3E}">
        <p14:creationId xmlns:p14="http://schemas.microsoft.com/office/powerpoint/2010/main" val="422602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3</a:t>
            </a:fld>
            <a:endParaRPr lang="en-ZA"/>
          </a:p>
        </p:txBody>
      </p:sp>
    </p:spTree>
    <p:extLst>
      <p:ext uri="{BB962C8B-B14F-4D97-AF65-F5344CB8AC3E}">
        <p14:creationId xmlns:p14="http://schemas.microsoft.com/office/powerpoint/2010/main" val="237255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32</a:t>
            </a:fld>
            <a:endParaRPr lang="en-ZA"/>
          </a:p>
        </p:txBody>
      </p:sp>
    </p:spTree>
    <p:extLst>
      <p:ext uri="{BB962C8B-B14F-4D97-AF65-F5344CB8AC3E}">
        <p14:creationId xmlns:p14="http://schemas.microsoft.com/office/powerpoint/2010/main" val="403890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33</a:t>
            </a:fld>
            <a:endParaRPr lang="en-ZA"/>
          </a:p>
        </p:txBody>
      </p:sp>
    </p:spTree>
    <p:extLst>
      <p:ext uri="{BB962C8B-B14F-4D97-AF65-F5344CB8AC3E}">
        <p14:creationId xmlns:p14="http://schemas.microsoft.com/office/powerpoint/2010/main" val="1588454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34</a:t>
            </a:fld>
            <a:endParaRPr lang="en-ZA"/>
          </a:p>
        </p:txBody>
      </p:sp>
    </p:spTree>
    <p:extLst>
      <p:ext uri="{BB962C8B-B14F-4D97-AF65-F5344CB8AC3E}">
        <p14:creationId xmlns:p14="http://schemas.microsoft.com/office/powerpoint/2010/main" val="401107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35</a:t>
            </a:fld>
            <a:endParaRPr lang="en-ZA"/>
          </a:p>
        </p:txBody>
      </p:sp>
    </p:spTree>
    <p:extLst>
      <p:ext uri="{BB962C8B-B14F-4D97-AF65-F5344CB8AC3E}">
        <p14:creationId xmlns:p14="http://schemas.microsoft.com/office/powerpoint/2010/main" val="121412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36</a:t>
            </a:fld>
            <a:endParaRPr lang="en-ZA"/>
          </a:p>
        </p:txBody>
      </p:sp>
    </p:spTree>
    <p:extLst>
      <p:ext uri="{BB962C8B-B14F-4D97-AF65-F5344CB8AC3E}">
        <p14:creationId xmlns:p14="http://schemas.microsoft.com/office/powerpoint/2010/main" val="1356961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37</a:t>
            </a:fld>
            <a:endParaRPr lang="en-ZA"/>
          </a:p>
        </p:txBody>
      </p:sp>
    </p:spTree>
    <p:extLst>
      <p:ext uri="{BB962C8B-B14F-4D97-AF65-F5344CB8AC3E}">
        <p14:creationId xmlns:p14="http://schemas.microsoft.com/office/powerpoint/2010/main" val="3867954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38</a:t>
            </a:fld>
            <a:endParaRPr lang="en-ZA"/>
          </a:p>
        </p:txBody>
      </p:sp>
    </p:spTree>
    <p:extLst>
      <p:ext uri="{BB962C8B-B14F-4D97-AF65-F5344CB8AC3E}">
        <p14:creationId xmlns:p14="http://schemas.microsoft.com/office/powerpoint/2010/main" val="606883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39</a:t>
            </a:fld>
            <a:endParaRPr lang="en-ZA"/>
          </a:p>
        </p:txBody>
      </p:sp>
    </p:spTree>
    <p:extLst>
      <p:ext uri="{BB962C8B-B14F-4D97-AF65-F5344CB8AC3E}">
        <p14:creationId xmlns:p14="http://schemas.microsoft.com/office/powerpoint/2010/main" val="293145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4</a:t>
            </a:fld>
            <a:endParaRPr lang="en-ZA"/>
          </a:p>
        </p:txBody>
      </p:sp>
    </p:spTree>
    <p:extLst>
      <p:ext uri="{BB962C8B-B14F-4D97-AF65-F5344CB8AC3E}">
        <p14:creationId xmlns:p14="http://schemas.microsoft.com/office/powerpoint/2010/main" val="332907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5</a:t>
            </a:fld>
            <a:endParaRPr lang="en-ZA"/>
          </a:p>
        </p:txBody>
      </p:sp>
    </p:spTree>
    <p:extLst>
      <p:ext uri="{BB962C8B-B14F-4D97-AF65-F5344CB8AC3E}">
        <p14:creationId xmlns:p14="http://schemas.microsoft.com/office/powerpoint/2010/main" val="351568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8C5B5-84EC-4A8D-95E9-4F37B21B9CB8}" type="slidenum">
              <a:rPr lang="en-ZA" smtClean="0"/>
              <a:t>6</a:t>
            </a:fld>
            <a:endParaRPr lang="en-ZA"/>
          </a:p>
        </p:txBody>
      </p:sp>
    </p:spTree>
    <p:extLst>
      <p:ext uri="{BB962C8B-B14F-4D97-AF65-F5344CB8AC3E}">
        <p14:creationId xmlns:p14="http://schemas.microsoft.com/office/powerpoint/2010/main" val="267130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dirty="0"/>
          </a:p>
        </p:txBody>
      </p:sp>
      <p:sp>
        <p:nvSpPr>
          <p:cNvPr id="4" name="Slide Number Placeholder 3"/>
          <p:cNvSpPr>
            <a:spLocks noGrp="1"/>
          </p:cNvSpPr>
          <p:nvPr>
            <p:ph type="sldNum" sz="quarter" idx="10"/>
          </p:nvPr>
        </p:nvSpPr>
        <p:spPr/>
        <p:txBody>
          <a:bodyPr/>
          <a:lstStyle/>
          <a:p>
            <a:fld id="{1CD8C5B5-84EC-4A8D-95E9-4F37B21B9CB8}" type="slidenum">
              <a:rPr lang="en-ZA" smtClean="0"/>
              <a:t>7</a:t>
            </a:fld>
            <a:endParaRPr lang="en-ZA"/>
          </a:p>
        </p:txBody>
      </p:sp>
    </p:spTree>
    <p:extLst>
      <p:ext uri="{BB962C8B-B14F-4D97-AF65-F5344CB8AC3E}">
        <p14:creationId xmlns:p14="http://schemas.microsoft.com/office/powerpoint/2010/main" val="175872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i="0" dirty="0" smtClean="0"/>
              <a:t>Our Values</a:t>
            </a:r>
          </a:p>
          <a:p>
            <a:pPr lvl="0"/>
            <a:endParaRPr lang="en-ZA" sz="1200" i="0" dirty="0" smtClean="0"/>
          </a:p>
          <a:p>
            <a:pPr lvl="0"/>
            <a:r>
              <a:rPr lang="en-ZA" sz="1200" i="0" dirty="0" smtClean="0"/>
              <a:t>Integrity - Honouring our mandate and doing what is right;</a:t>
            </a:r>
            <a:endParaRPr lang="en-US" sz="1200" i="0" dirty="0" smtClean="0"/>
          </a:p>
          <a:p>
            <a:pPr lvl="0"/>
            <a:r>
              <a:rPr lang="en-ZA" sz="1200" i="0" dirty="0" smtClean="0"/>
              <a:t>Accountability – Clarifying and accepting responsibility and delivering on our commitments</a:t>
            </a:r>
            <a:endParaRPr lang="en-US" sz="1200" i="0" dirty="0" smtClean="0"/>
          </a:p>
          <a:p>
            <a:pPr lvl="0"/>
            <a:r>
              <a:rPr lang="en-ZA" sz="1200" i="0" dirty="0" smtClean="0"/>
              <a:t>Respect – Driving delivery with respect towards all our stakeholders, embracing openness, trust, teamwork, diversity, and relationships that are mutually beneficial.</a:t>
            </a:r>
            <a:endParaRPr lang="en-US" sz="1200" i="0" dirty="0" smtClean="0"/>
          </a:p>
          <a:p>
            <a:pPr lvl="0"/>
            <a:r>
              <a:rPr lang="en-ZA" sz="1200" i="0" dirty="0" smtClean="0"/>
              <a:t>Service excellence – Striving for the best service and delivering it with pride.</a:t>
            </a:r>
            <a:endParaRPr lang="en-US" sz="1200" i="0" dirty="0" smtClean="0"/>
          </a:p>
          <a:p>
            <a:pPr lvl="0"/>
            <a:r>
              <a:rPr lang="en-ZA" sz="1200" i="0" dirty="0" smtClean="0"/>
              <a:t>Inclusive, sustainable socio-economic transformational interventions – Driving and supporting interventions that are meaningful and will impact positively on the realisation of economically independent individuals and communities. </a:t>
            </a:r>
          </a:p>
          <a:p>
            <a:pPr lvl="0"/>
            <a:r>
              <a:rPr lang="en-ZA" sz="1200" i="0" dirty="0" smtClean="0"/>
              <a:t>Uphold Anti-Corrupt behaviour</a:t>
            </a:r>
            <a:endParaRPr lang="en-US" sz="1200" i="0" dirty="0" smtClean="0"/>
          </a:p>
          <a:p>
            <a:endParaRPr lang="en-ZA" i="0" dirty="0"/>
          </a:p>
        </p:txBody>
      </p:sp>
      <p:sp>
        <p:nvSpPr>
          <p:cNvPr id="4" name="Slide Number Placeholder 3"/>
          <p:cNvSpPr>
            <a:spLocks noGrp="1"/>
          </p:cNvSpPr>
          <p:nvPr>
            <p:ph type="sldNum" sz="quarter" idx="10"/>
          </p:nvPr>
        </p:nvSpPr>
        <p:spPr/>
        <p:txBody>
          <a:bodyPr/>
          <a:lstStyle/>
          <a:p>
            <a:fld id="{1CD8C5B5-84EC-4A8D-95E9-4F37B21B9CB8}" type="slidenum">
              <a:rPr lang="en-ZA" smtClean="0"/>
              <a:t>8</a:t>
            </a:fld>
            <a:endParaRPr lang="en-ZA"/>
          </a:p>
        </p:txBody>
      </p:sp>
    </p:spTree>
    <p:extLst>
      <p:ext uri="{BB962C8B-B14F-4D97-AF65-F5344CB8AC3E}">
        <p14:creationId xmlns:p14="http://schemas.microsoft.com/office/powerpoint/2010/main" val="15391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9</a:t>
            </a:fld>
            <a:endParaRPr lang="en-ZA"/>
          </a:p>
        </p:txBody>
      </p:sp>
    </p:spTree>
    <p:extLst>
      <p:ext uri="{BB962C8B-B14F-4D97-AF65-F5344CB8AC3E}">
        <p14:creationId xmlns:p14="http://schemas.microsoft.com/office/powerpoint/2010/main" val="1523547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FP&amp;M Presentation - Title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36482" y="4082239"/>
            <a:ext cx="4396828" cy="1693425"/>
          </a:xfrm>
        </p:spPr>
        <p:txBody>
          <a:bodyPr>
            <a:normAutofit/>
          </a:bodyPr>
          <a:lstStyle>
            <a:lvl1pPr algn="l">
              <a:lnSpc>
                <a:spcPct val="120000"/>
              </a:lnSpc>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993462" y="5530412"/>
            <a:ext cx="6400800" cy="825938"/>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EE64FED-176C-7041-9AB1-C30BA21FDC6A}"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198905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200889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413718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69116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64FED-176C-7041-9AB1-C30BA21FDC6A}"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301089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E64FED-176C-7041-9AB1-C30BA21FDC6A}"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346491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E64FED-176C-7041-9AB1-C30BA21FDC6A}" type="datetimeFigureOut">
              <a:rPr lang="en-US" smtClean="0"/>
              <a:t>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271288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E64FED-176C-7041-9AB1-C30BA21FDC6A}" type="datetimeFigureOut">
              <a:rPr lang="en-US" smtClean="0"/>
              <a:t>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353802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64FED-176C-7041-9AB1-C30BA21FDC6A}" type="datetimeFigureOut">
              <a:rPr lang="en-US" smtClean="0"/>
              <a:t>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233843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318395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0DD6-C84C-984E-83C8-F919C4C50C3E}" type="slidenum">
              <a:rPr lang="en-US" smtClean="0"/>
              <a:t>‹#›</a:t>
            </a:fld>
            <a:endParaRPr lang="en-US"/>
          </a:p>
        </p:txBody>
      </p:sp>
    </p:spTree>
    <p:extLst>
      <p:ext uri="{BB962C8B-B14F-4D97-AF65-F5344CB8AC3E}">
        <p14:creationId xmlns:p14="http://schemas.microsoft.com/office/powerpoint/2010/main" val="171679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P&amp;M Presentation - Content 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2599559" y="245239"/>
            <a:ext cx="6553200" cy="832071"/>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2" name="Title Placeholder 1"/>
          <p:cNvSpPr>
            <a:spLocks noGrp="1"/>
          </p:cNvSpPr>
          <p:nvPr>
            <p:ph type="title"/>
          </p:nvPr>
        </p:nvSpPr>
        <p:spPr>
          <a:xfrm>
            <a:off x="684924" y="5567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64FED-176C-7041-9AB1-C30BA21FDC6A}" type="datetimeFigureOut">
              <a:rPr lang="en-US" smtClean="0"/>
              <a:t>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70DD6-C84C-984E-83C8-F919C4C50C3E}" type="slidenum">
              <a:rPr lang="en-US" smtClean="0"/>
              <a:t>‹#›</a:t>
            </a:fld>
            <a:endParaRPr lang="en-US"/>
          </a:p>
        </p:txBody>
      </p:sp>
    </p:spTree>
    <p:extLst>
      <p:ext uri="{BB962C8B-B14F-4D97-AF65-F5344CB8AC3E}">
        <p14:creationId xmlns:p14="http://schemas.microsoft.com/office/powerpoint/2010/main" val="900681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witter.com/FPMSETA"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www.linkedin.com/company/fp&amp;m-seta?trk=tyah&amp;trkInfo=tarId:1404204230521,tas:FP%26M+Seta,idx:1-1-1" TargetMode="External"/><Relationship Id="rId5" Type="http://schemas.openxmlformats.org/officeDocument/2006/relationships/hyperlink" Target="https://www.facebook.com/fpmseta" TargetMode="Externa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36" y="5125408"/>
            <a:ext cx="4066986" cy="1155061"/>
          </a:xfrm>
          <a:prstGeom prst="rect">
            <a:avLst/>
          </a:prstGeom>
          <a:solidFill>
            <a:srgbClr val="2F4E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accent3">
                  <a:lumMod val="60000"/>
                  <a:lumOff val="40000"/>
                </a:schemeClr>
              </a:solidFill>
            </a:endParaRPr>
          </a:p>
        </p:txBody>
      </p:sp>
      <p:sp>
        <p:nvSpPr>
          <p:cNvPr id="6" name="Rectangle 5"/>
          <p:cNvSpPr/>
          <p:nvPr/>
        </p:nvSpPr>
        <p:spPr>
          <a:xfrm>
            <a:off x="0" y="3943493"/>
            <a:ext cx="4057650" cy="916982"/>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60000"/>
                  <a:lumOff val="40000"/>
                </a:schemeClr>
              </a:solidFill>
            </a:endParaRPr>
          </a:p>
        </p:txBody>
      </p:sp>
      <p:sp>
        <p:nvSpPr>
          <p:cNvPr id="2" name="Title 1"/>
          <p:cNvSpPr>
            <a:spLocks noGrp="1"/>
          </p:cNvSpPr>
          <p:nvPr>
            <p:ph type="ctrTitle"/>
          </p:nvPr>
        </p:nvSpPr>
        <p:spPr>
          <a:xfrm>
            <a:off x="0" y="3932986"/>
            <a:ext cx="4057650" cy="1072477"/>
          </a:xfrm>
        </p:spPr>
        <p:txBody>
          <a:bodyPr>
            <a:normAutofit fontScale="90000"/>
          </a:bodyPr>
          <a:lstStyle/>
          <a:p>
            <a:r>
              <a:rPr lang="en-US" sz="2400" dirty="0" smtClean="0"/>
              <a:t>FP&amp;M SETA’S PERFORMANCE IMPROVEMENT</a:t>
            </a:r>
            <a:br>
              <a:rPr lang="en-US" sz="2400" dirty="0" smtClean="0"/>
            </a:br>
            <a:endParaRPr lang="en-US" sz="2400" dirty="0"/>
          </a:p>
        </p:txBody>
      </p:sp>
      <p:sp>
        <p:nvSpPr>
          <p:cNvPr id="3" name="Subtitle 2"/>
          <p:cNvSpPr>
            <a:spLocks noGrp="1"/>
          </p:cNvSpPr>
          <p:nvPr>
            <p:ph type="subTitle" idx="1"/>
          </p:nvPr>
        </p:nvSpPr>
        <p:spPr>
          <a:xfrm>
            <a:off x="0" y="5125407"/>
            <a:ext cx="4057650" cy="1155061"/>
          </a:xfrm>
        </p:spPr>
        <p:txBody>
          <a:bodyPr>
            <a:normAutofit/>
          </a:bodyPr>
          <a:lstStyle/>
          <a:p>
            <a:r>
              <a:rPr lang="en-US" sz="2400" dirty="0" smtClean="0"/>
              <a:t>FP&amp;M SETA INFORMATION </a:t>
            </a:r>
          </a:p>
          <a:p>
            <a:r>
              <a:rPr lang="en-US" sz="2400" dirty="0" smtClean="0"/>
              <a:t>WORKSHOPS JAN 2015</a:t>
            </a:r>
          </a:p>
          <a:p>
            <a:endParaRPr lang="en-US" sz="2400" dirty="0"/>
          </a:p>
        </p:txBody>
      </p:sp>
    </p:spTree>
    <p:extLst>
      <p:ext uri="{BB962C8B-B14F-4D97-AF65-F5344CB8AC3E}">
        <p14:creationId xmlns:p14="http://schemas.microsoft.com/office/powerpoint/2010/main" val="183808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a:t>
            </a:r>
            <a:r>
              <a:rPr lang="en-ZA" dirty="0" smtClean="0"/>
              <a:t>Turn-Around Strategy</a:t>
            </a:r>
            <a:endParaRPr lang="en-ZA" dirty="0"/>
          </a:p>
        </p:txBody>
      </p:sp>
      <p:sp>
        <p:nvSpPr>
          <p:cNvPr id="3" name="Content Placeholder 2"/>
          <p:cNvSpPr>
            <a:spLocks noGrp="1"/>
          </p:cNvSpPr>
          <p:nvPr>
            <p:ph idx="1"/>
          </p:nvPr>
        </p:nvSpPr>
        <p:spPr>
          <a:xfrm>
            <a:off x="457200" y="1198674"/>
            <a:ext cx="8229600" cy="4459176"/>
          </a:xfrm>
        </p:spPr>
        <p:txBody>
          <a:bodyPr>
            <a:normAutofit lnSpcReduction="10000"/>
          </a:bodyPr>
          <a:lstStyle/>
          <a:p>
            <a:r>
              <a:rPr lang="en-ZA" sz="2400" dirty="0" smtClean="0"/>
              <a:t>Results of the turn-around strategy:</a:t>
            </a:r>
          </a:p>
          <a:p>
            <a:pPr lvl="1"/>
            <a:r>
              <a:rPr lang="en-ZA" sz="2400" dirty="0"/>
              <a:t>FP&amp;M SETA entered a growth trajectory and is heading towards sustainable maturity</a:t>
            </a:r>
          </a:p>
          <a:p>
            <a:pPr lvl="1"/>
            <a:r>
              <a:rPr lang="en-ZA" sz="2400" dirty="0" smtClean="0"/>
              <a:t>Marked improvement in terms of the overall SETA performance</a:t>
            </a:r>
          </a:p>
          <a:p>
            <a:pPr lvl="1"/>
            <a:r>
              <a:rPr lang="en-ZA" sz="2400" dirty="0" smtClean="0"/>
              <a:t>Successfully addressed </a:t>
            </a:r>
            <a:r>
              <a:rPr lang="en-ZA" sz="2400" dirty="0"/>
              <a:t>huge </a:t>
            </a:r>
            <a:r>
              <a:rPr lang="en-ZA" sz="2400" dirty="0" smtClean="0"/>
              <a:t>volumes </a:t>
            </a:r>
            <a:r>
              <a:rPr lang="en-ZA" sz="2400" dirty="0"/>
              <a:t>of discretionary grant commitments (including the ex-SETAs) </a:t>
            </a:r>
            <a:endParaRPr lang="en-ZA" sz="2400" dirty="0" smtClean="0"/>
          </a:p>
          <a:p>
            <a:pPr lvl="2"/>
            <a:r>
              <a:rPr lang="en-ZA" sz="2400" dirty="0" smtClean="0"/>
              <a:t>Utilising additional </a:t>
            </a:r>
            <a:r>
              <a:rPr lang="en-ZA" sz="2400" dirty="0"/>
              <a:t>human resource capacity &amp; a functional integrated MIS.</a:t>
            </a:r>
          </a:p>
          <a:p>
            <a:pPr lvl="1"/>
            <a:r>
              <a:rPr lang="en-ZA" sz="2400" dirty="0"/>
              <a:t>I</a:t>
            </a:r>
            <a:r>
              <a:rPr lang="en-ZA" sz="2400" dirty="0" smtClean="0"/>
              <a:t>mplemented </a:t>
            </a:r>
            <a:r>
              <a:rPr lang="en-ZA" sz="2400" dirty="0"/>
              <a:t>a dedicated project to </a:t>
            </a:r>
            <a:r>
              <a:rPr lang="en-ZA" sz="2400" dirty="0" smtClean="0"/>
              <a:t>present an “integrated  </a:t>
            </a:r>
            <a:r>
              <a:rPr lang="en-ZA" sz="2400" dirty="0"/>
              <a:t>Commitments </a:t>
            </a:r>
            <a:r>
              <a:rPr lang="en-ZA" sz="2400" dirty="0" smtClean="0"/>
              <a:t>Register”</a:t>
            </a:r>
            <a:endParaRPr lang="en-ZA" sz="2400" dirty="0"/>
          </a:p>
          <a:p>
            <a:endParaRPr lang="en-ZA" dirty="0"/>
          </a:p>
        </p:txBody>
      </p:sp>
    </p:spTree>
    <p:extLst>
      <p:ext uri="{BB962C8B-B14F-4D97-AF65-F5344CB8AC3E}">
        <p14:creationId xmlns:p14="http://schemas.microsoft.com/office/powerpoint/2010/main" val="113470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r>
              <a:rPr lang="en-ZA" dirty="0" smtClean="0"/>
              <a:t>The </a:t>
            </a:r>
            <a:r>
              <a:rPr lang="en-ZA" dirty="0" smtClean="0"/>
              <a:t>Turn-Around </a:t>
            </a:r>
            <a:r>
              <a:rPr lang="en-ZA" dirty="0"/>
              <a:t>Strategy</a:t>
            </a:r>
          </a:p>
        </p:txBody>
      </p:sp>
      <p:sp>
        <p:nvSpPr>
          <p:cNvPr id="3" name="Content Placeholder 2"/>
          <p:cNvSpPr>
            <a:spLocks noGrp="1"/>
          </p:cNvSpPr>
          <p:nvPr>
            <p:ph idx="1"/>
          </p:nvPr>
        </p:nvSpPr>
        <p:spPr>
          <a:xfrm>
            <a:off x="457200" y="1352551"/>
            <a:ext cx="8229600" cy="4419600"/>
          </a:xfrm>
        </p:spPr>
        <p:txBody>
          <a:bodyPr>
            <a:normAutofit/>
          </a:bodyPr>
          <a:lstStyle/>
          <a:p>
            <a:r>
              <a:rPr lang="en-ZA" sz="2400" dirty="0" smtClean="0"/>
              <a:t>Implemented action plans to resolve the previous year’s audit findings</a:t>
            </a:r>
          </a:p>
          <a:p>
            <a:r>
              <a:rPr lang="en-ZA" sz="2400" dirty="0" smtClean="0"/>
              <a:t>Process was managed through regular management meetings to ensure root cause of findings is addressed.</a:t>
            </a:r>
          </a:p>
          <a:p>
            <a:r>
              <a:rPr lang="en-ZA" sz="2400" dirty="0" smtClean="0"/>
              <a:t>Continuous observation by the FP&amp;M SETA Executive Committee and Independent Audit Committee</a:t>
            </a:r>
          </a:p>
          <a:p>
            <a:r>
              <a:rPr lang="en-ZA" sz="2400" dirty="0" smtClean="0"/>
              <a:t>The FP&amp;M SETA has effective and efficient governance structures in place to ensure good corporate governance, strong leadership and sound financial management. </a:t>
            </a:r>
            <a:endParaRPr lang="en-ZA" sz="2400" dirty="0"/>
          </a:p>
        </p:txBody>
      </p:sp>
    </p:spTree>
    <p:extLst>
      <p:ext uri="{BB962C8B-B14F-4D97-AF65-F5344CB8AC3E}">
        <p14:creationId xmlns:p14="http://schemas.microsoft.com/office/powerpoint/2010/main" val="2194071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24" y="55674"/>
            <a:ext cx="7735176" cy="1143000"/>
          </a:xfrm>
        </p:spPr>
        <p:txBody>
          <a:bodyPr>
            <a:normAutofit/>
          </a:bodyPr>
          <a:lstStyle/>
          <a:p>
            <a:r>
              <a:rPr lang="en-ZA" dirty="0" smtClean="0"/>
              <a:t>The Turn-Around </a:t>
            </a:r>
            <a:r>
              <a:rPr lang="en-ZA" dirty="0"/>
              <a:t>Strategy</a:t>
            </a:r>
          </a:p>
        </p:txBody>
      </p:sp>
      <p:sp>
        <p:nvSpPr>
          <p:cNvPr id="3" name="Content Placeholder 2"/>
          <p:cNvSpPr>
            <a:spLocks noGrp="1"/>
          </p:cNvSpPr>
          <p:nvPr>
            <p:ph idx="1"/>
          </p:nvPr>
        </p:nvSpPr>
        <p:spPr>
          <a:xfrm>
            <a:off x="457200" y="1198675"/>
            <a:ext cx="8229600" cy="4287725"/>
          </a:xfrm>
        </p:spPr>
        <p:txBody>
          <a:bodyPr>
            <a:normAutofit/>
          </a:bodyPr>
          <a:lstStyle/>
          <a:p>
            <a:r>
              <a:rPr lang="en-ZA" sz="2400" dirty="0" smtClean="0"/>
              <a:t>Auditor-General of SA opinion on financial statements for the period ending 31 March 2014:</a:t>
            </a:r>
            <a:endParaRPr lang="en-ZA" sz="2400" dirty="0"/>
          </a:p>
          <a:p>
            <a:pPr lvl="1"/>
            <a:r>
              <a:rPr lang="en-ZA" sz="2400" dirty="0"/>
              <a:t>T</a:t>
            </a:r>
            <a:r>
              <a:rPr lang="en-ZA" sz="2400" dirty="0" smtClean="0"/>
              <a:t>he </a:t>
            </a:r>
            <a:r>
              <a:rPr lang="en-ZA" sz="2400" dirty="0"/>
              <a:t>financial statements present fairly, in all material respects, the financial position of the </a:t>
            </a:r>
            <a:r>
              <a:rPr lang="en-ZA" sz="2400" dirty="0" smtClean="0"/>
              <a:t>FP&amp;M SETA as </a:t>
            </a:r>
            <a:r>
              <a:rPr lang="en-ZA" sz="2400" dirty="0"/>
              <a:t>at 31 March 2014 </a:t>
            </a:r>
            <a:endParaRPr lang="en-ZA" sz="2400" dirty="0" smtClean="0"/>
          </a:p>
          <a:p>
            <a:pPr lvl="1"/>
            <a:r>
              <a:rPr lang="en-ZA" sz="2400" dirty="0"/>
              <a:t>T</a:t>
            </a:r>
            <a:r>
              <a:rPr lang="en-ZA" sz="2400" dirty="0" smtClean="0"/>
              <a:t>he </a:t>
            </a:r>
            <a:r>
              <a:rPr lang="en-ZA" sz="2400" dirty="0"/>
              <a:t>financial statements receiving an </a:t>
            </a:r>
            <a:r>
              <a:rPr lang="en-ZA" sz="2400" dirty="0" smtClean="0"/>
              <a:t>UNQUALIFIED </a:t>
            </a:r>
            <a:r>
              <a:rPr lang="en-ZA" sz="2400" dirty="0"/>
              <a:t>audit opinion</a:t>
            </a:r>
          </a:p>
          <a:p>
            <a:pPr lvl="1"/>
            <a:r>
              <a:rPr lang="en-ZA" sz="2400" dirty="0" smtClean="0"/>
              <a:t>No </a:t>
            </a:r>
            <a:r>
              <a:rPr lang="en-ZA" sz="2400" dirty="0" smtClean="0"/>
              <a:t>material findings were raised on the usefulness and reliability of the reported performance information</a:t>
            </a:r>
          </a:p>
        </p:txBody>
      </p:sp>
    </p:spTree>
    <p:extLst>
      <p:ext uri="{BB962C8B-B14F-4D97-AF65-F5344CB8AC3E}">
        <p14:creationId xmlns:p14="http://schemas.microsoft.com/office/powerpoint/2010/main" val="974394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solidFill>
                  <a:schemeClr val="bg1">
                    <a:lumMod val="65000"/>
                  </a:schemeClr>
                </a:solidFill>
              </a:rPr>
              <a:t>Background</a:t>
            </a:r>
          </a:p>
          <a:p>
            <a:r>
              <a:rPr lang="en-US" sz="2400" dirty="0" smtClean="0">
                <a:solidFill>
                  <a:schemeClr val="bg1">
                    <a:lumMod val="65000"/>
                  </a:schemeClr>
                </a:solidFill>
              </a:rPr>
              <a:t>About FP&amp;M SETA</a:t>
            </a:r>
          </a:p>
          <a:p>
            <a:r>
              <a:rPr lang="en-US" sz="2400" dirty="0" smtClean="0">
                <a:solidFill>
                  <a:schemeClr val="bg1">
                    <a:lumMod val="65000"/>
                  </a:schemeClr>
                </a:solidFill>
              </a:rPr>
              <a:t>The Turn-Around </a:t>
            </a:r>
            <a:r>
              <a:rPr lang="en-US" sz="2400" dirty="0" smtClean="0">
                <a:solidFill>
                  <a:schemeClr val="bg1">
                    <a:lumMod val="65000"/>
                  </a:schemeClr>
                </a:solidFill>
              </a:rPr>
              <a:t>Strategy</a:t>
            </a:r>
          </a:p>
          <a:p>
            <a:r>
              <a:rPr lang="en-US" dirty="0"/>
              <a:t>The new FP&amp;M </a:t>
            </a:r>
            <a:r>
              <a:rPr lang="en-US" dirty="0" smtClean="0"/>
              <a:t>SETA</a:t>
            </a:r>
          </a:p>
          <a:p>
            <a:r>
              <a:rPr lang="en-US" dirty="0">
                <a:solidFill>
                  <a:schemeClr val="bg1">
                    <a:lumMod val="65000"/>
                  </a:schemeClr>
                </a:solidFill>
              </a:rPr>
              <a:t>Performance Improvement</a:t>
            </a:r>
          </a:p>
          <a:p>
            <a:r>
              <a:rPr lang="en-US" dirty="0">
                <a:solidFill>
                  <a:schemeClr val="bg1">
                    <a:lumMod val="65000"/>
                  </a:schemeClr>
                </a:solidFill>
              </a:rPr>
              <a:t>Current Performance</a:t>
            </a:r>
          </a:p>
          <a:p>
            <a:r>
              <a:rPr lang="en-US" dirty="0">
                <a:solidFill>
                  <a:schemeClr val="bg1">
                    <a:lumMod val="65000"/>
                  </a:schemeClr>
                </a:solidFill>
              </a:rPr>
              <a:t>QCTO Qualifications Development</a:t>
            </a:r>
          </a:p>
          <a:p>
            <a:r>
              <a:rPr lang="en-US" dirty="0">
                <a:solidFill>
                  <a:schemeClr val="bg1">
                    <a:lumMod val="65000"/>
                  </a:schemeClr>
                </a:solidFill>
              </a:rPr>
              <a:t>Lessons Learnt</a:t>
            </a:r>
          </a:p>
          <a:p>
            <a:r>
              <a:rPr lang="en-US" dirty="0">
                <a:solidFill>
                  <a:schemeClr val="bg1">
                    <a:lumMod val="65000"/>
                  </a:schemeClr>
                </a:solidFill>
              </a:rPr>
              <a:t>Conclusion</a:t>
            </a:r>
          </a:p>
          <a:p>
            <a:endParaRPr lang="en-US" dirty="0"/>
          </a:p>
          <a:p>
            <a:endParaRPr lang="en-US" sz="2400" dirty="0"/>
          </a:p>
        </p:txBody>
      </p:sp>
    </p:spTree>
    <p:extLst>
      <p:ext uri="{BB962C8B-B14F-4D97-AF65-F5344CB8AC3E}">
        <p14:creationId xmlns:p14="http://schemas.microsoft.com/office/powerpoint/2010/main" val="2562090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24" y="55674"/>
            <a:ext cx="7735176" cy="1143000"/>
          </a:xfrm>
        </p:spPr>
        <p:txBody>
          <a:bodyPr>
            <a:normAutofit/>
          </a:bodyPr>
          <a:lstStyle/>
          <a:p>
            <a:r>
              <a:rPr lang="en-ZA" dirty="0" smtClean="0"/>
              <a:t>The New FP&amp;M SETA</a:t>
            </a:r>
            <a:endParaRPr lang="en-ZA" dirty="0"/>
          </a:p>
        </p:txBody>
      </p:sp>
      <p:sp>
        <p:nvSpPr>
          <p:cNvPr id="3" name="Content Placeholder 2"/>
          <p:cNvSpPr>
            <a:spLocks noGrp="1"/>
          </p:cNvSpPr>
          <p:nvPr>
            <p:ph idx="1"/>
          </p:nvPr>
        </p:nvSpPr>
        <p:spPr>
          <a:xfrm>
            <a:off x="149629" y="1198675"/>
            <a:ext cx="8994371" cy="4803114"/>
          </a:xfrm>
        </p:spPr>
        <p:txBody>
          <a:bodyPr>
            <a:normAutofit lnSpcReduction="10000"/>
          </a:bodyPr>
          <a:lstStyle/>
          <a:p>
            <a:r>
              <a:rPr lang="en-ZA" sz="2400" dirty="0" smtClean="0"/>
              <a:t>Re-organisation (new organogram)</a:t>
            </a:r>
          </a:p>
          <a:p>
            <a:r>
              <a:rPr lang="en-ZA" sz="2400" dirty="0" smtClean="0"/>
              <a:t>Efficient and effective customer-focused business model</a:t>
            </a:r>
          </a:p>
          <a:p>
            <a:r>
              <a:rPr lang="en-ZA" sz="2400" dirty="0" smtClean="0"/>
              <a:t>Research </a:t>
            </a:r>
            <a:r>
              <a:rPr lang="en-ZA" sz="2400" dirty="0"/>
              <a:t>Unit Established</a:t>
            </a:r>
          </a:p>
          <a:p>
            <a:pPr lvl="1"/>
            <a:r>
              <a:rPr lang="en-ZA" sz="2400" dirty="0"/>
              <a:t>Established a Research Division</a:t>
            </a:r>
          </a:p>
          <a:p>
            <a:pPr lvl="1"/>
            <a:r>
              <a:rPr lang="en-ZA" sz="2400" dirty="0"/>
              <a:t>Conducted tender process and recently appointed a Research Chair (Wits Real)</a:t>
            </a:r>
          </a:p>
          <a:p>
            <a:r>
              <a:rPr lang="en-ZA" sz="2400" dirty="0"/>
              <a:t>Governance, Risk, Compliance and Legal Division Established</a:t>
            </a:r>
          </a:p>
          <a:p>
            <a:r>
              <a:rPr lang="en-ZA" sz="2400" dirty="0"/>
              <a:t>Qualifications Development and Review</a:t>
            </a:r>
          </a:p>
          <a:p>
            <a:pPr lvl="1"/>
            <a:r>
              <a:rPr lang="en-ZA" sz="2400" dirty="0"/>
              <a:t>Review and development of qualifications to align with QCTO requirements</a:t>
            </a:r>
          </a:p>
          <a:p>
            <a:pPr lvl="1"/>
            <a:r>
              <a:rPr lang="en-ZA" sz="2400" dirty="0"/>
              <a:t>R50 million allocated by the Board </a:t>
            </a:r>
            <a:endParaRPr lang="en-ZA" sz="2400" dirty="0" smtClean="0"/>
          </a:p>
          <a:p>
            <a:r>
              <a:rPr lang="en-ZA" sz="2400" dirty="0" smtClean="0"/>
              <a:t>New Integrated MIS</a:t>
            </a:r>
          </a:p>
        </p:txBody>
      </p:sp>
    </p:spTree>
    <p:extLst>
      <p:ext uri="{BB962C8B-B14F-4D97-AF65-F5344CB8AC3E}">
        <p14:creationId xmlns:p14="http://schemas.microsoft.com/office/powerpoint/2010/main" val="2621258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FP&amp;M SETA</a:t>
            </a:r>
            <a:endParaRPr lang="en-US" dirty="0"/>
          </a:p>
        </p:txBody>
      </p:sp>
      <p:sp>
        <p:nvSpPr>
          <p:cNvPr id="6" name="Content Placeholder 2"/>
          <p:cNvSpPr txBox="1">
            <a:spLocks/>
          </p:cNvSpPr>
          <p:nvPr/>
        </p:nvSpPr>
        <p:spPr>
          <a:xfrm>
            <a:off x="457200" y="1198674"/>
            <a:ext cx="8229600" cy="533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sz="2200" dirty="0" smtClean="0"/>
              <a:t>New Organogram</a:t>
            </a:r>
          </a:p>
        </p:txBody>
      </p:sp>
      <p:sp>
        <p:nvSpPr>
          <p:cNvPr id="9" name="TextBox 8"/>
          <p:cNvSpPr txBox="1"/>
          <p:nvPr/>
        </p:nvSpPr>
        <p:spPr>
          <a:xfrm>
            <a:off x="3704249" y="3538851"/>
            <a:ext cx="2098035" cy="369332"/>
          </a:xfrm>
          <a:prstGeom prst="rect">
            <a:avLst/>
          </a:prstGeom>
          <a:noFill/>
        </p:spPr>
        <p:txBody>
          <a:bodyPr wrap="square" rtlCol="0">
            <a:spAutoFit/>
          </a:bodyPr>
          <a:lstStyle/>
          <a:p>
            <a:pPr algn="ctr"/>
            <a:r>
              <a:rPr lang="en-US" dirty="0" err="1" smtClean="0"/>
              <a:t>Ms</a:t>
            </a:r>
            <a:r>
              <a:rPr lang="en-US" dirty="0" smtClean="0"/>
              <a:t> Felleng Yende</a:t>
            </a:r>
            <a:endParaRPr lang="en-US" dirty="0"/>
          </a:p>
        </p:txBody>
      </p:sp>
      <p:sp>
        <p:nvSpPr>
          <p:cNvPr id="10" name="TextBox 9"/>
          <p:cNvSpPr txBox="1"/>
          <p:nvPr/>
        </p:nvSpPr>
        <p:spPr>
          <a:xfrm>
            <a:off x="2887767" y="3866511"/>
            <a:ext cx="3962400" cy="1323439"/>
          </a:xfrm>
          <a:prstGeom prst="rect">
            <a:avLst/>
          </a:prstGeom>
          <a:noFill/>
        </p:spPr>
        <p:txBody>
          <a:bodyPr wrap="square" rtlCol="0">
            <a:spAutoFit/>
          </a:bodyPr>
          <a:lstStyle/>
          <a:p>
            <a:pPr algn="ctr"/>
            <a:r>
              <a:rPr lang="en-US" sz="1600" b="1" dirty="0" smtClean="0">
                <a:solidFill>
                  <a:schemeClr val="accent1">
                    <a:lumMod val="75000"/>
                  </a:schemeClr>
                </a:solidFill>
              </a:rPr>
              <a:t>Office of the CEO</a:t>
            </a:r>
          </a:p>
          <a:p>
            <a:pPr algn="ctr"/>
            <a:endParaRPr lang="en-US" sz="1600" dirty="0"/>
          </a:p>
          <a:p>
            <a:pPr algn="ctr"/>
            <a:endParaRPr lang="en-US" sz="1600" dirty="0" smtClean="0"/>
          </a:p>
          <a:p>
            <a:pPr algn="ctr"/>
            <a:r>
              <a:rPr lang="en-US" sz="1600" dirty="0" smtClean="0"/>
              <a:t>Communications &amp; Stakeholder Engagement</a:t>
            </a:r>
          </a:p>
          <a:p>
            <a:pPr algn="ctr"/>
            <a:r>
              <a:rPr lang="en-US" sz="1600" b="1" i="1" dirty="0" smtClean="0">
                <a:solidFill>
                  <a:schemeClr val="accent1">
                    <a:lumMod val="75000"/>
                  </a:schemeClr>
                </a:solidFill>
              </a:rPr>
              <a:t>Boy </a:t>
            </a:r>
            <a:r>
              <a:rPr lang="en-US" sz="1600" b="1" i="1" dirty="0" err="1" smtClean="0">
                <a:solidFill>
                  <a:schemeClr val="accent1">
                    <a:lumMod val="75000"/>
                  </a:schemeClr>
                </a:solidFill>
              </a:rPr>
              <a:t>Ndala</a:t>
            </a:r>
            <a:endParaRPr lang="en-US" sz="1600" b="1" i="1" dirty="0">
              <a:solidFill>
                <a:schemeClr val="accent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634" y="1396917"/>
            <a:ext cx="2152650" cy="2181225"/>
          </a:xfrm>
          <a:prstGeom prst="rect">
            <a:avLst/>
          </a:prstGeom>
        </p:spPr>
      </p:pic>
    </p:spTree>
    <p:extLst>
      <p:ext uri="{BB962C8B-B14F-4D97-AF65-F5344CB8AC3E}">
        <p14:creationId xmlns:p14="http://schemas.microsoft.com/office/powerpoint/2010/main" val="306798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FP&amp;M SETA</a:t>
            </a:r>
            <a:endParaRPr lang="en-US" dirty="0"/>
          </a:p>
        </p:txBody>
      </p:sp>
      <p:sp>
        <p:nvSpPr>
          <p:cNvPr id="9" name="TextBox 8"/>
          <p:cNvSpPr txBox="1"/>
          <p:nvPr/>
        </p:nvSpPr>
        <p:spPr>
          <a:xfrm>
            <a:off x="1128960" y="3195114"/>
            <a:ext cx="1495647" cy="307777"/>
          </a:xfrm>
          <a:prstGeom prst="rect">
            <a:avLst/>
          </a:prstGeom>
          <a:noFill/>
        </p:spPr>
        <p:txBody>
          <a:bodyPr wrap="square" rtlCol="0">
            <a:spAutoFit/>
          </a:bodyPr>
          <a:lstStyle/>
          <a:p>
            <a:pPr algn="ctr"/>
            <a:r>
              <a:rPr lang="en-US" sz="1400" dirty="0" smtClean="0"/>
              <a:t>To be advised</a:t>
            </a:r>
            <a:endParaRPr lang="en-US" sz="1400" dirty="0"/>
          </a:p>
        </p:txBody>
      </p:sp>
      <p:sp>
        <p:nvSpPr>
          <p:cNvPr id="10" name="TextBox 9"/>
          <p:cNvSpPr txBox="1"/>
          <p:nvPr/>
        </p:nvSpPr>
        <p:spPr>
          <a:xfrm>
            <a:off x="3907400" y="3195113"/>
            <a:ext cx="1495647" cy="307777"/>
          </a:xfrm>
          <a:prstGeom prst="rect">
            <a:avLst/>
          </a:prstGeom>
          <a:noFill/>
        </p:spPr>
        <p:txBody>
          <a:bodyPr wrap="square" rtlCol="0">
            <a:spAutoFit/>
          </a:bodyPr>
          <a:lstStyle/>
          <a:p>
            <a:pPr algn="ctr"/>
            <a:r>
              <a:rPr lang="en-US" sz="1400" dirty="0" smtClean="0"/>
              <a:t>Mr PK Naicker</a:t>
            </a:r>
            <a:endParaRPr lang="en-US" sz="1400" dirty="0"/>
          </a:p>
        </p:txBody>
      </p:sp>
      <p:sp>
        <p:nvSpPr>
          <p:cNvPr id="12" name="TextBox 11"/>
          <p:cNvSpPr txBox="1"/>
          <p:nvPr/>
        </p:nvSpPr>
        <p:spPr>
          <a:xfrm>
            <a:off x="873720" y="3670619"/>
            <a:ext cx="2006126" cy="1692771"/>
          </a:xfrm>
          <a:prstGeom prst="rect">
            <a:avLst/>
          </a:prstGeom>
          <a:noFill/>
        </p:spPr>
        <p:txBody>
          <a:bodyPr wrap="square" rtlCol="0">
            <a:spAutoFit/>
          </a:bodyPr>
          <a:lstStyle/>
          <a:p>
            <a:pPr algn="ctr"/>
            <a:r>
              <a:rPr lang="en-US" sz="1300" b="1" dirty="0" smtClean="0">
                <a:solidFill>
                  <a:schemeClr val="accent1">
                    <a:lumMod val="75000"/>
                  </a:schemeClr>
                </a:solidFill>
              </a:rPr>
              <a:t>Finance</a:t>
            </a:r>
          </a:p>
          <a:p>
            <a:pPr algn="ctr"/>
            <a:endParaRPr lang="en-US" sz="1300" dirty="0"/>
          </a:p>
          <a:p>
            <a:pPr algn="ctr"/>
            <a:r>
              <a:rPr lang="en-US" sz="1300" dirty="0" smtClean="0"/>
              <a:t>Finance</a:t>
            </a:r>
          </a:p>
          <a:p>
            <a:pPr algn="ctr"/>
            <a:r>
              <a:rPr lang="en-US" sz="1300" b="1" i="1" dirty="0" smtClean="0">
                <a:solidFill>
                  <a:schemeClr val="accent1">
                    <a:lumMod val="75000"/>
                  </a:schemeClr>
                </a:solidFill>
              </a:rPr>
              <a:t>Avinash Gangoo</a:t>
            </a:r>
          </a:p>
          <a:p>
            <a:pPr algn="ctr"/>
            <a:r>
              <a:rPr lang="en-US" sz="1300" dirty="0" smtClean="0"/>
              <a:t>Supply Chain Management</a:t>
            </a:r>
          </a:p>
          <a:p>
            <a:pPr algn="ctr"/>
            <a:r>
              <a:rPr lang="en-US" sz="1300" b="1" i="1" dirty="0" smtClean="0">
                <a:solidFill>
                  <a:schemeClr val="accent1">
                    <a:lumMod val="75000"/>
                  </a:schemeClr>
                </a:solidFill>
              </a:rPr>
              <a:t>Lebogang Tsagae</a:t>
            </a:r>
          </a:p>
          <a:p>
            <a:pPr algn="ctr"/>
            <a:r>
              <a:rPr lang="en-US" sz="1300" dirty="0" smtClean="0"/>
              <a:t>Information Technology</a:t>
            </a:r>
          </a:p>
          <a:p>
            <a:pPr algn="ctr"/>
            <a:r>
              <a:rPr lang="en-US" sz="1300" b="1" i="1" dirty="0" smtClean="0">
                <a:solidFill>
                  <a:schemeClr val="accent1">
                    <a:lumMod val="75000"/>
                  </a:schemeClr>
                </a:solidFill>
              </a:rPr>
              <a:t>Bongani Masango</a:t>
            </a:r>
            <a:endParaRPr lang="en-US" sz="1300" b="1" i="1" dirty="0">
              <a:solidFill>
                <a:schemeClr val="accent1">
                  <a:lumMod val="75000"/>
                </a:schemeClr>
              </a:solidFill>
            </a:endParaRPr>
          </a:p>
        </p:txBody>
      </p:sp>
      <p:sp>
        <p:nvSpPr>
          <p:cNvPr id="13" name="TextBox 12"/>
          <p:cNvSpPr txBox="1"/>
          <p:nvPr/>
        </p:nvSpPr>
        <p:spPr>
          <a:xfrm>
            <a:off x="3361781" y="3654534"/>
            <a:ext cx="2526632" cy="1492716"/>
          </a:xfrm>
          <a:prstGeom prst="rect">
            <a:avLst/>
          </a:prstGeom>
          <a:solidFill>
            <a:schemeClr val="bg1"/>
          </a:solidFill>
        </p:spPr>
        <p:txBody>
          <a:bodyPr wrap="square" rtlCol="0">
            <a:spAutoFit/>
          </a:bodyPr>
          <a:lstStyle/>
          <a:p>
            <a:pPr algn="ctr"/>
            <a:r>
              <a:rPr lang="en-US" sz="1300" b="1" dirty="0" smtClean="0">
                <a:solidFill>
                  <a:schemeClr val="accent1">
                    <a:lumMod val="75000"/>
                  </a:schemeClr>
                </a:solidFill>
              </a:rPr>
              <a:t>Research, Planning &amp; Reporting</a:t>
            </a:r>
          </a:p>
          <a:p>
            <a:pPr algn="ctr"/>
            <a:endParaRPr lang="en-US" sz="1300" dirty="0"/>
          </a:p>
          <a:p>
            <a:pPr algn="ctr"/>
            <a:r>
              <a:rPr lang="en-US" sz="1300" dirty="0" smtClean="0"/>
              <a:t>Skills Planning &amp; Reporting</a:t>
            </a:r>
          </a:p>
          <a:p>
            <a:pPr algn="ctr"/>
            <a:r>
              <a:rPr lang="en-US" sz="1300" b="1" i="1" dirty="0" smtClean="0">
                <a:solidFill>
                  <a:schemeClr val="accent1">
                    <a:lumMod val="75000"/>
                  </a:schemeClr>
                </a:solidFill>
              </a:rPr>
              <a:t>Elmine Baumann</a:t>
            </a:r>
          </a:p>
          <a:p>
            <a:pPr algn="ctr"/>
            <a:r>
              <a:rPr lang="en-US" sz="1300" dirty="0" smtClean="0"/>
              <a:t>Research</a:t>
            </a:r>
          </a:p>
          <a:p>
            <a:pPr algn="ctr"/>
            <a:r>
              <a:rPr lang="en-US" sz="1300" dirty="0" smtClean="0"/>
              <a:t>Human Resources</a:t>
            </a:r>
          </a:p>
          <a:p>
            <a:pPr algn="ctr"/>
            <a:r>
              <a:rPr lang="en-US" sz="1300" b="1" i="1" dirty="0" smtClean="0">
                <a:solidFill>
                  <a:schemeClr val="accent1">
                    <a:lumMod val="75000"/>
                  </a:schemeClr>
                </a:solidFill>
              </a:rPr>
              <a:t>Sophie Tiro</a:t>
            </a:r>
            <a:endParaRPr lang="en-US" sz="1300" b="1" i="1" dirty="0">
              <a:solidFill>
                <a:schemeClr val="accent1">
                  <a:lumMod val="75000"/>
                </a:schemeClr>
              </a:solidFill>
            </a:endParaRPr>
          </a:p>
        </p:txBody>
      </p:sp>
      <p:sp>
        <p:nvSpPr>
          <p:cNvPr id="15" name="TextBox 14"/>
          <p:cNvSpPr txBox="1"/>
          <p:nvPr/>
        </p:nvSpPr>
        <p:spPr>
          <a:xfrm>
            <a:off x="6427278" y="3197155"/>
            <a:ext cx="1743739" cy="307777"/>
          </a:xfrm>
          <a:prstGeom prst="rect">
            <a:avLst/>
          </a:prstGeom>
          <a:noFill/>
        </p:spPr>
        <p:txBody>
          <a:bodyPr wrap="square" rtlCol="0">
            <a:spAutoFit/>
          </a:bodyPr>
          <a:lstStyle/>
          <a:p>
            <a:pPr algn="ctr"/>
            <a:r>
              <a:rPr lang="en-US" sz="1400" dirty="0" smtClean="0"/>
              <a:t>Mr William Ntsoane</a:t>
            </a:r>
            <a:endParaRPr lang="en-US" sz="1400" dirty="0"/>
          </a:p>
        </p:txBody>
      </p:sp>
      <p:sp>
        <p:nvSpPr>
          <p:cNvPr id="16" name="TextBox 15"/>
          <p:cNvSpPr txBox="1"/>
          <p:nvPr/>
        </p:nvSpPr>
        <p:spPr>
          <a:xfrm>
            <a:off x="6255657" y="3640892"/>
            <a:ext cx="2264229" cy="1292662"/>
          </a:xfrm>
          <a:prstGeom prst="rect">
            <a:avLst/>
          </a:prstGeom>
          <a:noFill/>
        </p:spPr>
        <p:txBody>
          <a:bodyPr wrap="square" rtlCol="0">
            <a:spAutoFit/>
          </a:bodyPr>
          <a:lstStyle/>
          <a:p>
            <a:pPr algn="ctr"/>
            <a:r>
              <a:rPr lang="en-US" sz="1300" b="1" dirty="0" smtClean="0">
                <a:solidFill>
                  <a:schemeClr val="accent1">
                    <a:lumMod val="75000"/>
                  </a:schemeClr>
                </a:solidFill>
              </a:rPr>
              <a:t>Quality Assurance</a:t>
            </a:r>
          </a:p>
          <a:p>
            <a:pPr algn="ctr"/>
            <a:endParaRPr lang="en-US" sz="1300" b="1" dirty="0">
              <a:solidFill>
                <a:schemeClr val="accent1">
                  <a:lumMod val="75000"/>
                </a:schemeClr>
              </a:solidFill>
            </a:endParaRPr>
          </a:p>
          <a:p>
            <a:pPr algn="ctr"/>
            <a:r>
              <a:rPr lang="en-US" sz="1300" dirty="0" smtClean="0"/>
              <a:t>Learning Programmes</a:t>
            </a:r>
          </a:p>
          <a:p>
            <a:pPr algn="ctr"/>
            <a:r>
              <a:rPr lang="en-US" sz="1300" b="1" i="1" dirty="0" smtClean="0">
                <a:solidFill>
                  <a:schemeClr val="accent1">
                    <a:lumMod val="75000"/>
                  </a:schemeClr>
                </a:solidFill>
              </a:rPr>
              <a:t>Sylvia Tsunke</a:t>
            </a:r>
          </a:p>
          <a:p>
            <a:pPr algn="ctr"/>
            <a:r>
              <a:rPr lang="en-US" sz="1300" dirty="0" smtClean="0"/>
              <a:t>Qualifications Development</a:t>
            </a:r>
          </a:p>
          <a:p>
            <a:pPr algn="ctr"/>
            <a:r>
              <a:rPr lang="en-US" sz="1300" b="1" i="1" dirty="0" smtClean="0">
                <a:solidFill>
                  <a:schemeClr val="accent1">
                    <a:lumMod val="75000"/>
                  </a:schemeClr>
                </a:solidFill>
              </a:rPr>
              <a:t>Johnny Modiba</a:t>
            </a:r>
            <a:endParaRPr lang="en-US" sz="1300" b="1" i="1" dirty="0">
              <a:solidFill>
                <a:schemeClr val="accent1">
                  <a:lumMod val="75000"/>
                </a:schemeClr>
              </a:solidFill>
            </a:endParaRPr>
          </a:p>
        </p:txBody>
      </p:sp>
      <p:sp>
        <p:nvSpPr>
          <p:cNvPr id="18" name="Content Placeholder 2"/>
          <p:cNvSpPr>
            <a:spLocks noGrp="1"/>
          </p:cNvSpPr>
          <p:nvPr>
            <p:ph idx="1"/>
          </p:nvPr>
        </p:nvSpPr>
        <p:spPr>
          <a:xfrm>
            <a:off x="457200" y="1082562"/>
            <a:ext cx="8229600" cy="533400"/>
          </a:xfrm>
        </p:spPr>
        <p:txBody>
          <a:bodyPr>
            <a:normAutofit/>
          </a:bodyPr>
          <a:lstStyle/>
          <a:p>
            <a:r>
              <a:rPr lang="en-ZA" sz="2200" dirty="0"/>
              <a:t>New </a:t>
            </a:r>
            <a:r>
              <a:rPr lang="en-ZA" sz="2200" dirty="0" smtClean="0"/>
              <a:t>Organogram</a:t>
            </a:r>
          </a:p>
        </p:txBody>
      </p:sp>
      <p:sp>
        <p:nvSpPr>
          <p:cNvPr id="3" name="TextBox 2"/>
          <p:cNvSpPr txBox="1"/>
          <p:nvPr/>
        </p:nvSpPr>
        <p:spPr>
          <a:xfrm>
            <a:off x="1030310" y="1602174"/>
            <a:ext cx="1652792" cy="1477328"/>
          </a:xfrm>
          <a:prstGeom prst="rect">
            <a:avLst/>
          </a:prstGeom>
          <a:noFill/>
          <a:ln w="28575">
            <a:solidFill>
              <a:schemeClr val="tx1"/>
            </a:solidFill>
          </a:ln>
        </p:spPr>
        <p:txBody>
          <a:bodyPr wrap="square" rtlCol="0">
            <a:spAutoFit/>
          </a:bodyPr>
          <a:lstStyle/>
          <a:p>
            <a:pPr algn="ctr"/>
            <a:r>
              <a:rPr lang="en-US" sz="2400" dirty="0" smtClean="0"/>
              <a:t>Watch </a:t>
            </a:r>
          </a:p>
          <a:p>
            <a:pPr algn="ctr"/>
            <a:r>
              <a:rPr lang="en-US" sz="2400" dirty="0" smtClean="0"/>
              <a:t>This </a:t>
            </a:r>
          </a:p>
          <a:p>
            <a:pPr algn="ctr"/>
            <a:r>
              <a:rPr lang="en-US" sz="2400" dirty="0" smtClean="0"/>
              <a:t>Space!</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400" y="1507877"/>
            <a:ext cx="1543050" cy="15716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284" y="1507877"/>
            <a:ext cx="1609725" cy="1552575"/>
          </a:xfrm>
          <a:prstGeom prst="rect">
            <a:avLst/>
          </a:prstGeom>
        </p:spPr>
      </p:pic>
    </p:spTree>
    <p:extLst>
      <p:ext uri="{BB962C8B-B14F-4D97-AF65-F5344CB8AC3E}">
        <p14:creationId xmlns:p14="http://schemas.microsoft.com/office/powerpoint/2010/main" val="2646718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FP&amp;M SETA</a:t>
            </a:r>
            <a:endParaRPr lang="en-US" dirty="0"/>
          </a:p>
        </p:txBody>
      </p:sp>
      <p:sp>
        <p:nvSpPr>
          <p:cNvPr id="3" name="Content Placeholder 2"/>
          <p:cNvSpPr>
            <a:spLocks noGrp="1"/>
          </p:cNvSpPr>
          <p:nvPr>
            <p:ph idx="1"/>
          </p:nvPr>
        </p:nvSpPr>
        <p:spPr>
          <a:xfrm>
            <a:off x="457200" y="1082562"/>
            <a:ext cx="8229600" cy="533400"/>
          </a:xfrm>
        </p:spPr>
        <p:txBody>
          <a:bodyPr>
            <a:normAutofit/>
          </a:bodyPr>
          <a:lstStyle/>
          <a:p>
            <a:r>
              <a:rPr lang="en-ZA" sz="2200" dirty="0"/>
              <a:t>New </a:t>
            </a:r>
            <a:r>
              <a:rPr lang="en-ZA" sz="2200" dirty="0" smtClean="0"/>
              <a:t>Organogram</a:t>
            </a:r>
          </a:p>
        </p:txBody>
      </p:sp>
      <p:sp>
        <p:nvSpPr>
          <p:cNvPr id="9" name="TextBox 8"/>
          <p:cNvSpPr txBox="1"/>
          <p:nvPr/>
        </p:nvSpPr>
        <p:spPr>
          <a:xfrm>
            <a:off x="4101376" y="3338527"/>
            <a:ext cx="1731113" cy="307777"/>
          </a:xfrm>
          <a:prstGeom prst="rect">
            <a:avLst/>
          </a:prstGeom>
          <a:noFill/>
        </p:spPr>
        <p:txBody>
          <a:bodyPr wrap="square" rtlCol="0">
            <a:spAutoFit/>
          </a:bodyPr>
          <a:lstStyle/>
          <a:p>
            <a:pPr algn="ctr"/>
            <a:r>
              <a:rPr lang="en-US" sz="1400" dirty="0" smtClean="0"/>
              <a:t>Mr Kennedy Matodzi</a:t>
            </a:r>
            <a:endParaRPr lang="en-US" sz="1400" dirty="0"/>
          </a:p>
        </p:txBody>
      </p:sp>
      <p:sp>
        <p:nvSpPr>
          <p:cNvPr id="10" name="TextBox 9"/>
          <p:cNvSpPr txBox="1"/>
          <p:nvPr/>
        </p:nvSpPr>
        <p:spPr>
          <a:xfrm>
            <a:off x="1512101" y="3318672"/>
            <a:ext cx="1495647" cy="307777"/>
          </a:xfrm>
          <a:prstGeom prst="rect">
            <a:avLst/>
          </a:prstGeom>
          <a:noFill/>
        </p:spPr>
        <p:txBody>
          <a:bodyPr wrap="square" rtlCol="0">
            <a:spAutoFit/>
          </a:bodyPr>
          <a:lstStyle/>
          <a:p>
            <a:pPr algn="ctr"/>
            <a:r>
              <a:rPr lang="en-US" sz="1400" dirty="0" smtClean="0"/>
              <a:t>Schalk Burger</a:t>
            </a:r>
            <a:endParaRPr lang="en-US" sz="1400" dirty="0"/>
          </a:p>
        </p:txBody>
      </p:sp>
      <p:sp>
        <p:nvSpPr>
          <p:cNvPr id="12" name="TextBox 11"/>
          <p:cNvSpPr txBox="1"/>
          <p:nvPr/>
        </p:nvSpPr>
        <p:spPr>
          <a:xfrm>
            <a:off x="3966762" y="3760887"/>
            <a:ext cx="1855200" cy="1892826"/>
          </a:xfrm>
          <a:prstGeom prst="rect">
            <a:avLst/>
          </a:prstGeom>
          <a:solidFill>
            <a:schemeClr val="bg1"/>
          </a:solidFill>
        </p:spPr>
        <p:txBody>
          <a:bodyPr wrap="square" rtlCol="0">
            <a:spAutoFit/>
          </a:bodyPr>
          <a:lstStyle/>
          <a:p>
            <a:pPr algn="ctr"/>
            <a:r>
              <a:rPr lang="en-US" sz="1300" b="1" dirty="0" smtClean="0">
                <a:solidFill>
                  <a:schemeClr val="accent1">
                    <a:lumMod val="75000"/>
                  </a:schemeClr>
                </a:solidFill>
              </a:rPr>
              <a:t>Projects</a:t>
            </a:r>
          </a:p>
          <a:p>
            <a:pPr algn="ctr"/>
            <a:endParaRPr lang="en-US" sz="1300" dirty="0"/>
          </a:p>
          <a:p>
            <a:pPr algn="ctr"/>
            <a:r>
              <a:rPr lang="en-US" sz="1300" dirty="0" smtClean="0"/>
              <a:t>Regional Offices</a:t>
            </a:r>
          </a:p>
          <a:p>
            <a:pPr algn="ctr"/>
            <a:r>
              <a:rPr lang="en-US" sz="1300" dirty="0" smtClean="0"/>
              <a:t>Gauteng</a:t>
            </a:r>
          </a:p>
          <a:p>
            <a:pPr algn="ctr"/>
            <a:r>
              <a:rPr lang="en-US" sz="1300" b="1" i="1" dirty="0" smtClean="0">
                <a:solidFill>
                  <a:schemeClr val="accent1">
                    <a:lumMod val="75000"/>
                  </a:schemeClr>
                </a:solidFill>
              </a:rPr>
              <a:t>William Malema</a:t>
            </a:r>
          </a:p>
          <a:p>
            <a:pPr algn="ctr"/>
            <a:r>
              <a:rPr lang="en-US" sz="1300" dirty="0" smtClean="0"/>
              <a:t>Western Cape</a:t>
            </a:r>
          </a:p>
          <a:p>
            <a:pPr algn="ctr"/>
            <a:r>
              <a:rPr lang="en-US" sz="1300" b="1" i="1" dirty="0" smtClean="0">
                <a:solidFill>
                  <a:schemeClr val="accent1">
                    <a:lumMod val="75000"/>
                  </a:schemeClr>
                </a:solidFill>
              </a:rPr>
              <a:t>Leigh Hayes</a:t>
            </a:r>
          </a:p>
          <a:p>
            <a:pPr algn="ctr"/>
            <a:r>
              <a:rPr lang="en-US" sz="1300" dirty="0" smtClean="0"/>
              <a:t>Kwazulu-Natal</a:t>
            </a:r>
          </a:p>
          <a:p>
            <a:pPr algn="ctr"/>
            <a:r>
              <a:rPr lang="en-US" sz="1300" b="1" i="1" dirty="0" smtClean="0">
                <a:solidFill>
                  <a:schemeClr val="accent1">
                    <a:lumMod val="75000"/>
                  </a:schemeClr>
                </a:solidFill>
              </a:rPr>
              <a:t>Lungile Shabangu</a:t>
            </a:r>
            <a:endParaRPr lang="en-US" sz="1300" dirty="0" smtClean="0"/>
          </a:p>
        </p:txBody>
      </p:sp>
      <p:sp>
        <p:nvSpPr>
          <p:cNvPr id="13" name="TextBox 12"/>
          <p:cNvSpPr txBox="1"/>
          <p:nvPr/>
        </p:nvSpPr>
        <p:spPr>
          <a:xfrm>
            <a:off x="1512101" y="3760887"/>
            <a:ext cx="1591341" cy="1492716"/>
          </a:xfrm>
          <a:prstGeom prst="rect">
            <a:avLst/>
          </a:prstGeom>
          <a:noFill/>
        </p:spPr>
        <p:txBody>
          <a:bodyPr wrap="square" rtlCol="0">
            <a:spAutoFit/>
          </a:bodyPr>
          <a:lstStyle/>
          <a:p>
            <a:pPr algn="ctr"/>
            <a:r>
              <a:rPr lang="en-US" sz="1300" b="1" dirty="0" smtClean="0">
                <a:solidFill>
                  <a:schemeClr val="accent1">
                    <a:lumMod val="75000"/>
                  </a:schemeClr>
                </a:solidFill>
              </a:rPr>
              <a:t>Governance, Risk, Audit, Compliance &amp; Legal</a:t>
            </a:r>
          </a:p>
          <a:p>
            <a:pPr algn="ctr"/>
            <a:endParaRPr lang="en-US" sz="1300" dirty="0"/>
          </a:p>
          <a:p>
            <a:pPr algn="ctr"/>
            <a:r>
              <a:rPr lang="en-US" sz="1300" dirty="0" smtClean="0"/>
              <a:t>Monitoring &amp; Evaluation</a:t>
            </a:r>
          </a:p>
          <a:p>
            <a:pPr algn="ctr"/>
            <a:r>
              <a:rPr lang="en-US" sz="1300" b="1" i="1" dirty="0" smtClean="0">
                <a:solidFill>
                  <a:schemeClr val="accent1">
                    <a:lumMod val="75000"/>
                  </a:schemeClr>
                </a:solidFill>
              </a:rPr>
              <a:t>Linda Mngadi</a:t>
            </a:r>
            <a:endParaRPr lang="en-US" sz="13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636" y="1615962"/>
            <a:ext cx="1552575" cy="1619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376" y="1530237"/>
            <a:ext cx="1647825" cy="1704975"/>
          </a:xfrm>
          <a:prstGeom prst="rect">
            <a:avLst/>
          </a:prstGeom>
        </p:spPr>
      </p:pic>
    </p:spTree>
    <p:extLst>
      <p:ext uri="{BB962C8B-B14F-4D97-AF65-F5344CB8AC3E}">
        <p14:creationId xmlns:p14="http://schemas.microsoft.com/office/powerpoint/2010/main" val="2808362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solidFill>
                  <a:schemeClr val="bg1">
                    <a:lumMod val="65000"/>
                  </a:schemeClr>
                </a:solidFill>
              </a:rPr>
              <a:t>Background</a:t>
            </a:r>
          </a:p>
          <a:p>
            <a:r>
              <a:rPr lang="en-US" sz="2400" dirty="0" smtClean="0">
                <a:solidFill>
                  <a:schemeClr val="bg1">
                    <a:lumMod val="65000"/>
                  </a:schemeClr>
                </a:solidFill>
              </a:rPr>
              <a:t>About FP&amp;M SETA</a:t>
            </a:r>
          </a:p>
          <a:p>
            <a:r>
              <a:rPr lang="en-US" sz="2400" dirty="0" smtClean="0">
                <a:solidFill>
                  <a:schemeClr val="bg1">
                    <a:lumMod val="65000"/>
                  </a:schemeClr>
                </a:solidFill>
              </a:rPr>
              <a:t>The Turn-Around </a:t>
            </a:r>
            <a:r>
              <a:rPr lang="en-US" sz="2400" dirty="0" smtClean="0">
                <a:solidFill>
                  <a:schemeClr val="bg1">
                    <a:lumMod val="65000"/>
                  </a:schemeClr>
                </a:solidFill>
              </a:rPr>
              <a:t>Strategy</a:t>
            </a:r>
          </a:p>
          <a:p>
            <a:r>
              <a:rPr lang="en-US" dirty="0">
                <a:solidFill>
                  <a:schemeClr val="bg1">
                    <a:lumMod val="65000"/>
                  </a:schemeClr>
                </a:solidFill>
              </a:rPr>
              <a:t>The new FP&amp;M </a:t>
            </a:r>
            <a:r>
              <a:rPr lang="en-US" dirty="0" smtClean="0">
                <a:solidFill>
                  <a:schemeClr val="bg1">
                    <a:lumMod val="65000"/>
                  </a:schemeClr>
                </a:solidFill>
              </a:rPr>
              <a:t>SETA</a:t>
            </a:r>
          </a:p>
          <a:p>
            <a:r>
              <a:rPr lang="en-US" dirty="0"/>
              <a:t>Performance Improvement</a:t>
            </a:r>
          </a:p>
          <a:p>
            <a:r>
              <a:rPr lang="en-US" dirty="0">
                <a:solidFill>
                  <a:schemeClr val="bg1">
                    <a:lumMod val="65000"/>
                  </a:schemeClr>
                </a:solidFill>
              </a:rPr>
              <a:t>Current Performance</a:t>
            </a:r>
          </a:p>
          <a:p>
            <a:r>
              <a:rPr lang="en-US" dirty="0">
                <a:solidFill>
                  <a:schemeClr val="bg1">
                    <a:lumMod val="65000"/>
                  </a:schemeClr>
                </a:solidFill>
              </a:rPr>
              <a:t>QCTO Qualifications Development</a:t>
            </a:r>
          </a:p>
          <a:p>
            <a:r>
              <a:rPr lang="en-US" dirty="0">
                <a:solidFill>
                  <a:schemeClr val="bg1">
                    <a:lumMod val="65000"/>
                  </a:schemeClr>
                </a:solidFill>
              </a:rPr>
              <a:t>Lessons Learnt</a:t>
            </a:r>
          </a:p>
          <a:p>
            <a:r>
              <a:rPr lang="en-US" dirty="0">
                <a:solidFill>
                  <a:schemeClr val="bg1">
                    <a:lumMod val="65000"/>
                  </a:schemeClr>
                </a:solidFill>
              </a:rPr>
              <a:t>Conclusion</a:t>
            </a:r>
          </a:p>
          <a:p>
            <a:endParaRPr lang="en-US" dirty="0"/>
          </a:p>
          <a:p>
            <a:endParaRPr lang="en-US" sz="2400" dirty="0"/>
          </a:p>
        </p:txBody>
      </p:sp>
    </p:spTree>
    <p:extLst>
      <p:ext uri="{BB962C8B-B14F-4D97-AF65-F5344CB8AC3E}">
        <p14:creationId xmlns:p14="http://schemas.microsoft.com/office/powerpoint/2010/main" val="860939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3" name="Content Placeholder 2"/>
          <p:cNvSpPr>
            <a:spLocks noGrp="1"/>
          </p:cNvSpPr>
          <p:nvPr>
            <p:ph idx="1"/>
          </p:nvPr>
        </p:nvSpPr>
        <p:spPr>
          <a:xfrm>
            <a:off x="457200" y="1198674"/>
            <a:ext cx="8229600" cy="4179970"/>
          </a:xfrm>
        </p:spPr>
        <p:txBody>
          <a:bodyPr>
            <a:normAutofit/>
          </a:bodyPr>
          <a:lstStyle/>
          <a:p>
            <a:pPr marL="0" indent="0">
              <a:buNone/>
            </a:pPr>
            <a:r>
              <a:rPr lang="en-US" sz="2200" dirty="0" smtClean="0"/>
              <a:t>Finances: Income</a:t>
            </a:r>
          </a:p>
          <a:p>
            <a:pPr lvl="1"/>
            <a:r>
              <a:rPr lang="en-US" sz="2200" dirty="0"/>
              <a:t>Skills </a:t>
            </a:r>
            <a:r>
              <a:rPr lang="en-US" sz="2200" dirty="0" smtClean="0"/>
              <a:t>development levy increased by 6,8% from R263 million in 2012/13 to R281 million in 2013/14</a:t>
            </a:r>
          </a:p>
          <a:p>
            <a:pPr lvl="1"/>
            <a:r>
              <a:rPr lang="en-US" sz="2200" dirty="0" smtClean="0"/>
              <a:t>Investment income increased by 9% from R21,3 million in 2012/13 to R27 million in 2013/14</a:t>
            </a:r>
          </a:p>
        </p:txBody>
      </p:sp>
      <p:graphicFrame>
        <p:nvGraphicFramePr>
          <p:cNvPr id="6" name="Chart 5"/>
          <p:cNvGraphicFramePr>
            <a:graphicFrameLocks/>
          </p:cNvGraphicFramePr>
          <p:nvPr>
            <p:extLst>
              <p:ext uri="{D42A27DB-BD31-4B8C-83A1-F6EECF244321}">
                <p14:modId xmlns:p14="http://schemas.microsoft.com/office/powerpoint/2010/main" val="3981465187"/>
              </p:ext>
            </p:extLst>
          </p:nvPr>
        </p:nvGraphicFramePr>
        <p:xfrm>
          <a:off x="684924" y="3142211"/>
          <a:ext cx="8229600" cy="3241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3724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t>Background</a:t>
            </a:r>
          </a:p>
          <a:p>
            <a:r>
              <a:rPr lang="en-US" sz="2400" dirty="0" smtClean="0"/>
              <a:t>About FP&amp;M SETA</a:t>
            </a:r>
          </a:p>
          <a:p>
            <a:r>
              <a:rPr lang="en-US" sz="2400" dirty="0" smtClean="0"/>
              <a:t>The Turn-Around </a:t>
            </a:r>
            <a:r>
              <a:rPr lang="en-US" sz="2400" dirty="0" smtClean="0"/>
              <a:t>Strategy</a:t>
            </a:r>
          </a:p>
          <a:p>
            <a:r>
              <a:rPr lang="en-US" dirty="0"/>
              <a:t>The new FP&amp;M </a:t>
            </a:r>
            <a:r>
              <a:rPr lang="en-US" dirty="0" smtClean="0"/>
              <a:t>SETA</a:t>
            </a:r>
          </a:p>
          <a:p>
            <a:r>
              <a:rPr lang="en-US" dirty="0"/>
              <a:t>Performance Improvement</a:t>
            </a:r>
          </a:p>
          <a:p>
            <a:r>
              <a:rPr lang="en-US" dirty="0"/>
              <a:t>Current Performance</a:t>
            </a:r>
          </a:p>
          <a:p>
            <a:r>
              <a:rPr lang="en-US" dirty="0"/>
              <a:t>QCTO Qualifications Development</a:t>
            </a:r>
          </a:p>
          <a:p>
            <a:r>
              <a:rPr lang="en-US" dirty="0"/>
              <a:t>Lessons Learnt</a:t>
            </a:r>
          </a:p>
          <a:p>
            <a:r>
              <a:rPr lang="en-US" dirty="0"/>
              <a:t>Conclusion</a:t>
            </a:r>
          </a:p>
          <a:p>
            <a:endParaRPr lang="en-US" dirty="0"/>
          </a:p>
          <a:p>
            <a:endParaRPr lang="en-US" sz="2400" dirty="0"/>
          </a:p>
        </p:txBody>
      </p:sp>
    </p:spTree>
    <p:extLst>
      <p:ext uri="{BB962C8B-B14F-4D97-AF65-F5344CB8AC3E}">
        <p14:creationId xmlns:p14="http://schemas.microsoft.com/office/powerpoint/2010/main" val="480377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3" name="Content Placeholder 2"/>
          <p:cNvSpPr>
            <a:spLocks noGrp="1"/>
          </p:cNvSpPr>
          <p:nvPr>
            <p:ph idx="1"/>
          </p:nvPr>
        </p:nvSpPr>
        <p:spPr>
          <a:xfrm>
            <a:off x="209550" y="1198674"/>
            <a:ext cx="8914524" cy="4535376"/>
          </a:xfrm>
        </p:spPr>
        <p:txBody>
          <a:bodyPr>
            <a:noAutofit/>
          </a:bodyPr>
          <a:lstStyle/>
          <a:p>
            <a:pPr marL="0" indent="0">
              <a:buNone/>
            </a:pPr>
            <a:r>
              <a:rPr lang="en-US" sz="2400" b="1" dirty="0" smtClean="0"/>
              <a:t>Finances: Expenses</a:t>
            </a:r>
          </a:p>
          <a:p>
            <a:r>
              <a:rPr lang="en-ZA" sz="2400" dirty="0" smtClean="0"/>
              <a:t>FP&amp;M SETA has increased its discretionary expenditure by 131</a:t>
            </a:r>
            <a:r>
              <a:rPr lang="en-ZA" sz="2400" dirty="0"/>
              <a:t>% </a:t>
            </a:r>
            <a:r>
              <a:rPr lang="en-ZA" sz="2400" dirty="0" smtClean="0"/>
              <a:t>(from R55 million in 2012/13 to R127 million in 2013/14)</a:t>
            </a:r>
          </a:p>
          <a:p>
            <a:r>
              <a:rPr lang="en-ZA" sz="2400" dirty="0" smtClean="0"/>
              <a:t>At year-end, discretionary reserves of R555,6 million was reported of which R497 million was contractually committed and R51 million was allocated to internal projects. Only R8 million was uncommitted at year-end.</a:t>
            </a:r>
          </a:p>
          <a:p>
            <a:r>
              <a:rPr lang="en-ZA" sz="2400" dirty="0" smtClean="0"/>
              <a:t>Mandatory grant expenses decreased by 59% from R106 million in 2012/13 to R43,8 million in 2013/14 (due to change in regulations)</a:t>
            </a:r>
          </a:p>
          <a:p>
            <a:endParaRPr lang="en-ZA" sz="2200" dirty="0"/>
          </a:p>
          <a:p>
            <a:endParaRPr lang="en-ZA" sz="2200" dirty="0"/>
          </a:p>
          <a:p>
            <a:endParaRPr lang="en-US" sz="2200" dirty="0"/>
          </a:p>
          <a:p>
            <a:pPr marL="457200" lvl="1" indent="0">
              <a:buNone/>
            </a:pPr>
            <a:endParaRPr lang="en-US" sz="2200" dirty="0"/>
          </a:p>
        </p:txBody>
      </p:sp>
    </p:spTree>
    <p:extLst>
      <p:ext uri="{BB962C8B-B14F-4D97-AF65-F5344CB8AC3E}">
        <p14:creationId xmlns:p14="http://schemas.microsoft.com/office/powerpoint/2010/main" val="3424236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3" name="Content Placeholder 2"/>
          <p:cNvSpPr>
            <a:spLocks noGrp="1"/>
          </p:cNvSpPr>
          <p:nvPr>
            <p:ph idx="1"/>
          </p:nvPr>
        </p:nvSpPr>
        <p:spPr>
          <a:xfrm>
            <a:off x="209550" y="1198674"/>
            <a:ext cx="8914524" cy="4535376"/>
          </a:xfrm>
        </p:spPr>
        <p:txBody>
          <a:bodyPr>
            <a:noAutofit/>
          </a:bodyPr>
          <a:lstStyle/>
          <a:p>
            <a:r>
              <a:rPr lang="en-US" sz="2600" dirty="0" smtClean="0"/>
              <a:t>Total levy split per sector (2013/14)</a:t>
            </a:r>
          </a:p>
          <a:p>
            <a:endParaRPr lang="en-US" sz="2600" b="1" u="sng" dirty="0"/>
          </a:p>
          <a:p>
            <a:endParaRPr lang="en-US" sz="2600" b="1" u="sng" dirty="0"/>
          </a:p>
        </p:txBody>
      </p:sp>
      <p:graphicFrame>
        <p:nvGraphicFramePr>
          <p:cNvPr id="5" name="Chart 4"/>
          <p:cNvGraphicFramePr>
            <a:graphicFrameLocks/>
          </p:cNvGraphicFramePr>
          <p:nvPr>
            <p:extLst>
              <p:ext uri="{D42A27DB-BD31-4B8C-83A1-F6EECF244321}">
                <p14:modId xmlns:p14="http://schemas.microsoft.com/office/powerpoint/2010/main" val="3286413287"/>
              </p:ext>
            </p:extLst>
          </p:nvPr>
        </p:nvGraphicFramePr>
        <p:xfrm>
          <a:off x="684924" y="1773936"/>
          <a:ext cx="8229600" cy="4626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561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Performance Improvement</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553839398"/>
              </p:ext>
            </p:extLst>
          </p:nvPr>
        </p:nvGraphicFramePr>
        <p:xfrm>
          <a:off x="684923" y="2068137"/>
          <a:ext cx="6758613" cy="341696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28862" y="1310240"/>
            <a:ext cx="8585661" cy="646331"/>
          </a:xfrm>
          <a:prstGeom prst="rect">
            <a:avLst/>
          </a:prstGeom>
          <a:noFill/>
        </p:spPr>
        <p:txBody>
          <a:bodyPr wrap="square" rtlCol="0">
            <a:spAutoFit/>
          </a:bodyPr>
          <a:lstStyle/>
          <a:p>
            <a:r>
              <a:rPr lang="en-ZA" sz="3600" b="1" dirty="0" smtClean="0">
                <a:solidFill>
                  <a:srgbClr val="7B9C52"/>
                </a:solidFill>
              </a:rPr>
              <a:t>131% increase in discretionary expenditure</a:t>
            </a:r>
          </a:p>
        </p:txBody>
      </p:sp>
    </p:spTree>
    <p:extLst>
      <p:ext uri="{BB962C8B-B14F-4D97-AF65-F5344CB8AC3E}">
        <p14:creationId xmlns:p14="http://schemas.microsoft.com/office/powerpoint/2010/main" val="2399080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Performance Improvement</a:t>
            </a:r>
            <a:endParaRPr lang="en-US" dirty="0"/>
          </a:p>
        </p:txBody>
      </p:sp>
      <p:sp>
        <p:nvSpPr>
          <p:cNvPr id="3" name="Content Placeholder 2"/>
          <p:cNvSpPr>
            <a:spLocks noGrp="1"/>
          </p:cNvSpPr>
          <p:nvPr>
            <p:ph idx="1"/>
          </p:nvPr>
        </p:nvSpPr>
        <p:spPr>
          <a:xfrm>
            <a:off x="457200" y="1600201"/>
            <a:ext cx="8229600" cy="1207168"/>
          </a:xfrm>
        </p:spPr>
        <p:txBody>
          <a:bodyPr/>
          <a:lstStyle/>
          <a:p>
            <a:r>
              <a:rPr lang="en-ZA" sz="2200" b="1" dirty="0"/>
              <a:t>Overall </a:t>
            </a:r>
            <a:r>
              <a:rPr lang="en-ZA" sz="2200" b="1" dirty="0" smtClean="0"/>
              <a:t>Performance for 2013/14:</a:t>
            </a:r>
          </a:p>
          <a:p>
            <a:endParaRPr lang="en-ZA" sz="2200" b="1" dirty="0"/>
          </a:p>
          <a:p>
            <a:endParaRPr lang="en-ZA" b="1" dirty="0" smtClean="0"/>
          </a:p>
        </p:txBody>
      </p:sp>
      <p:sp>
        <p:nvSpPr>
          <p:cNvPr id="4" name="TextBox 3"/>
          <p:cNvSpPr txBox="1"/>
          <p:nvPr/>
        </p:nvSpPr>
        <p:spPr>
          <a:xfrm>
            <a:off x="457200" y="1956571"/>
            <a:ext cx="8267178" cy="646331"/>
          </a:xfrm>
          <a:prstGeom prst="rect">
            <a:avLst/>
          </a:prstGeom>
          <a:noFill/>
        </p:spPr>
        <p:txBody>
          <a:bodyPr wrap="square" rtlCol="0">
            <a:spAutoFit/>
          </a:bodyPr>
          <a:lstStyle/>
          <a:p>
            <a:r>
              <a:rPr lang="en-ZA" sz="3600" b="1" dirty="0" smtClean="0">
                <a:solidFill>
                  <a:srgbClr val="7B9C52"/>
                </a:solidFill>
              </a:rPr>
              <a:t>80% of strategic objectives – 39 out of 49</a:t>
            </a:r>
          </a:p>
        </p:txBody>
      </p:sp>
      <p:grpSp>
        <p:nvGrpSpPr>
          <p:cNvPr id="12" name="Group 11"/>
          <p:cNvGrpSpPr/>
          <p:nvPr/>
        </p:nvGrpSpPr>
        <p:grpSpPr>
          <a:xfrm>
            <a:off x="923759" y="2545759"/>
            <a:ext cx="4510027" cy="2947660"/>
            <a:chOff x="923759" y="2545759"/>
            <a:chExt cx="4510027" cy="2947660"/>
          </a:xfrm>
        </p:grpSpPr>
        <p:pic>
          <p:nvPicPr>
            <p:cNvPr id="5" name="Picture 4"/>
            <p:cNvPicPr>
              <a:picLocks noChangeAspect="1"/>
            </p:cNvPicPr>
            <p:nvPr/>
          </p:nvPicPr>
          <p:blipFill>
            <a:blip r:embed="rId3"/>
            <a:stretch>
              <a:fillRect/>
            </a:stretch>
          </p:blipFill>
          <p:spPr>
            <a:xfrm>
              <a:off x="923759" y="2602902"/>
              <a:ext cx="4510027" cy="2890517"/>
            </a:xfrm>
            <a:prstGeom prst="rect">
              <a:avLst/>
            </a:prstGeom>
          </p:spPr>
        </p:pic>
        <p:sp>
          <p:nvSpPr>
            <p:cNvPr id="7" name="TextBox 6"/>
            <p:cNvSpPr txBox="1"/>
            <p:nvPr/>
          </p:nvSpPr>
          <p:spPr>
            <a:xfrm>
              <a:off x="1161143" y="3352101"/>
              <a:ext cx="1059543" cy="523220"/>
            </a:xfrm>
            <a:prstGeom prst="rect">
              <a:avLst/>
            </a:prstGeom>
            <a:noFill/>
          </p:spPr>
          <p:txBody>
            <a:bodyPr wrap="square" rtlCol="0">
              <a:spAutoFit/>
            </a:bodyPr>
            <a:lstStyle/>
            <a:p>
              <a:pPr algn="ctr"/>
              <a:r>
                <a:rPr lang="en-US" sz="1400" dirty="0" smtClean="0"/>
                <a:t>FY2011/12: 49%</a:t>
              </a:r>
              <a:endParaRPr lang="en-US" sz="1400" dirty="0"/>
            </a:p>
          </p:txBody>
        </p:sp>
        <p:sp>
          <p:nvSpPr>
            <p:cNvPr id="9" name="TextBox 8"/>
            <p:cNvSpPr txBox="1"/>
            <p:nvPr/>
          </p:nvSpPr>
          <p:spPr>
            <a:xfrm>
              <a:off x="2629188" y="2974022"/>
              <a:ext cx="1059543" cy="523220"/>
            </a:xfrm>
            <a:prstGeom prst="rect">
              <a:avLst/>
            </a:prstGeom>
            <a:noFill/>
          </p:spPr>
          <p:txBody>
            <a:bodyPr wrap="square" rtlCol="0">
              <a:spAutoFit/>
            </a:bodyPr>
            <a:lstStyle/>
            <a:p>
              <a:pPr algn="ctr"/>
              <a:r>
                <a:rPr lang="en-US" sz="1400" dirty="0" smtClean="0"/>
                <a:t>FY2012/13: 64%</a:t>
              </a:r>
              <a:endParaRPr lang="en-US" sz="1400" dirty="0"/>
            </a:p>
          </p:txBody>
        </p:sp>
        <p:sp>
          <p:nvSpPr>
            <p:cNvPr id="10" name="TextBox 9"/>
            <p:cNvSpPr txBox="1"/>
            <p:nvPr/>
          </p:nvSpPr>
          <p:spPr>
            <a:xfrm>
              <a:off x="4031487" y="2545759"/>
              <a:ext cx="1059543" cy="523220"/>
            </a:xfrm>
            <a:prstGeom prst="rect">
              <a:avLst/>
            </a:prstGeom>
            <a:noFill/>
          </p:spPr>
          <p:txBody>
            <a:bodyPr wrap="square" rtlCol="0">
              <a:spAutoFit/>
            </a:bodyPr>
            <a:lstStyle/>
            <a:p>
              <a:pPr algn="ctr"/>
              <a:r>
                <a:rPr lang="en-US" sz="1400" dirty="0" smtClean="0"/>
                <a:t>FY2013/14: 80%</a:t>
              </a:r>
              <a:endParaRPr lang="en-US" sz="1400" dirty="0"/>
            </a:p>
          </p:txBody>
        </p:sp>
      </p:grpSp>
    </p:spTree>
    <p:extLst>
      <p:ext uri="{BB962C8B-B14F-4D97-AF65-F5344CB8AC3E}">
        <p14:creationId xmlns:p14="http://schemas.microsoft.com/office/powerpoint/2010/main" val="155717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6800" y="1507393"/>
            <a:ext cx="4267200" cy="3970318"/>
          </a:xfrm>
          <a:prstGeom prst="rect">
            <a:avLst/>
          </a:prstGeom>
          <a:noFill/>
        </p:spPr>
        <p:txBody>
          <a:bodyPr wrap="square" rtlCol="0">
            <a:spAutoFit/>
          </a:bodyPr>
          <a:lstStyle/>
          <a:p>
            <a:r>
              <a:rPr lang="en-ZA" sz="3600" b="1" dirty="0" smtClean="0">
                <a:solidFill>
                  <a:srgbClr val="7B9C52"/>
                </a:solidFill>
              </a:rPr>
              <a:t>Total number of learners entered</a:t>
            </a:r>
          </a:p>
          <a:p>
            <a:r>
              <a:rPr lang="en-ZA" sz="3600" b="1" dirty="0" smtClean="0">
                <a:solidFill>
                  <a:srgbClr val="7B9C52"/>
                </a:solidFill>
              </a:rPr>
              <a:t>= 8,578</a:t>
            </a:r>
          </a:p>
          <a:p>
            <a:r>
              <a:rPr lang="en-ZA" sz="3600" b="1" dirty="0" smtClean="0">
                <a:solidFill>
                  <a:srgbClr val="7B9C52"/>
                </a:solidFill>
              </a:rPr>
              <a:t>Total number of learners certificated</a:t>
            </a:r>
          </a:p>
          <a:p>
            <a:r>
              <a:rPr lang="en-ZA" sz="3600" b="1" dirty="0" smtClean="0">
                <a:solidFill>
                  <a:srgbClr val="7B9C52"/>
                </a:solidFill>
              </a:rPr>
              <a:t>= 4,386</a:t>
            </a:r>
          </a:p>
          <a:p>
            <a:endParaRPr lang="en-ZA" sz="3600" b="1" dirty="0">
              <a:solidFill>
                <a:srgbClr val="7B9C52"/>
              </a:solidFill>
            </a:endParaRPr>
          </a:p>
        </p:txBody>
      </p:sp>
      <p:sp>
        <p:nvSpPr>
          <p:cNvPr id="2" name="Rectangle 1"/>
          <p:cNvSpPr/>
          <p:nvPr/>
        </p:nvSpPr>
        <p:spPr>
          <a:xfrm>
            <a:off x="4454255" y="340714"/>
            <a:ext cx="4689745" cy="584775"/>
          </a:xfrm>
          <a:prstGeom prst="rect">
            <a:avLst/>
          </a:prstGeom>
        </p:spPr>
        <p:txBody>
          <a:bodyPr wrap="none">
            <a:spAutoFit/>
          </a:bodyPr>
          <a:lstStyle/>
          <a:p>
            <a:r>
              <a:rPr lang="en-ZA" sz="3200" dirty="0" smtClean="0">
                <a:solidFill>
                  <a:schemeClr val="bg1"/>
                </a:solidFill>
              </a:rPr>
              <a:t>Performance </a:t>
            </a:r>
            <a:r>
              <a:rPr lang="en-ZA" sz="3200" dirty="0" smtClean="0">
                <a:solidFill>
                  <a:schemeClr val="bg1"/>
                </a:solidFill>
              </a:rPr>
              <a:t>Improvement</a:t>
            </a:r>
            <a:endParaRPr lang="en-US" sz="3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 y="1151382"/>
            <a:ext cx="4457700" cy="4152900"/>
          </a:xfrm>
          <a:prstGeom prst="rect">
            <a:avLst/>
          </a:prstGeom>
        </p:spPr>
      </p:pic>
    </p:spTree>
    <p:extLst>
      <p:ext uri="{BB962C8B-B14F-4D97-AF65-F5344CB8AC3E}">
        <p14:creationId xmlns:p14="http://schemas.microsoft.com/office/powerpoint/2010/main" val="3355484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Geographical Spread of Learners</a:t>
            </a:r>
            <a:endParaRPr lang="en-US" dirty="0"/>
          </a:p>
        </p:txBody>
      </p:sp>
      <p:pic>
        <p:nvPicPr>
          <p:cNvPr id="5" name="Picture 4"/>
          <p:cNvPicPr>
            <a:picLocks noChangeAspect="1"/>
          </p:cNvPicPr>
          <p:nvPr/>
        </p:nvPicPr>
        <p:blipFill>
          <a:blip r:embed="rId3"/>
          <a:stretch>
            <a:fillRect/>
          </a:stretch>
        </p:blipFill>
        <p:spPr>
          <a:xfrm>
            <a:off x="0" y="1"/>
            <a:ext cx="9143999" cy="6858000"/>
          </a:xfrm>
          <a:prstGeom prst="rect">
            <a:avLst/>
          </a:prstGeom>
        </p:spPr>
      </p:pic>
    </p:spTree>
    <p:extLst>
      <p:ext uri="{BB962C8B-B14F-4D97-AF65-F5344CB8AC3E}">
        <p14:creationId xmlns:p14="http://schemas.microsoft.com/office/powerpoint/2010/main" val="476006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581400" y="0"/>
            <a:ext cx="5562600" cy="1314450"/>
          </a:xfrm>
          <a:prstGeom prst="round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4400" b="1" kern="1200" cap="none" spc="0">
                <a:ln w="18415" cmpd="sng">
                  <a:noFill/>
                  <a:prstDash val="solid"/>
                </a:ln>
                <a:solidFill>
                  <a:schemeClr val="tx2"/>
                </a:solidFill>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ZA" sz="3200" b="0" dirty="0" smtClean="0">
                <a:solidFill>
                  <a:schemeClr val="bg1"/>
                </a:solidFill>
              </a:rPr>
              <a:t>Performance Improvement</a:t>
            </a:r>
            <a:endParaRPr lang="en-US" sz="3200" b="0" dirty="0">
              <a:solidFill>
                <a:schemeClr val="bg1"/>
              </a:solidFill>
            </a:endParaRPr>
          </a:p>
        </p:txBody>
      </p:sp>
      <p:sp>
        <p:nvSpPr>
          <p:cNvPr id="4" name="TextBox 3"/>
          <p:cNvSpPr txBox="1"/>
          <p:nvPr/>
        </p:nvSpPr>
        <p:spPr>
          <a:xfrm>
            <a:off x="328862" y="1310240"/>
            <a:ext cx="8585661" cy="646331"/>
          </a:xfrm>
          <a:prstGeom prst="rect">
            <a:avLst/>
          </a:prstGeom>
          <a:noFill/>
        </p:spPr>
        <p:txBody>
          <a:bodyPr wrap="square" rtlCol="0">
            <a:spAutoFit/>
          </a:bodyPr>
          <a:lstStyle/>
          <a:p>
            <a:r>
              <a:rPr lang="en-ZA" sz="3600" b="1" dirty="0" smtClean="0">
                <a:solidFill>
                  <a:srgbClr val="7B9C52"/>
                </a:solidFill>
              </a:rPr>
              <a:t>WSP/ATR submission trends</a:t>
            </a:r>
          </a:p>
        </p:txBody>
      </p:sp>
      <p:graphicFrame>
        <p:nvGraphicFramePr>
          <p:cNvPr id="5" name="Chart 4"/>
          <p:cNvGraphicFramePr>
            <a:graphicFrameLocks/>
          </p:cNvGraphicFramePr>
          <p:nvPr>
            <p:extLst>
              <p:ext uri="{D42A27DB-BD31-4B8C-83A1-F6EECF244321}">
                <p14:modId xmlns:p14="http://schemas.microsoft.com/office/powerpoint/2010/main" val="619846141"/>
              </p:ext>
            </p:extLst>
          </p:nvPr>
        </p:nvGraphicFramePr>
        <p:xfrm>
          <a:off x="1378423" y="2057399"/>
          <a:ext cx="6701051" cy="3156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366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solidFill>
                  <a:schemeClr val="bg1">
                    <a:lumMod val="65000"/>
                  </a:schemeClr>
                </a:solidFill>
              </a:rPr>
              <a:t>Background</a:t>
            </a:r>
          </a:p>
          <a:p>
            <a:r>
              <a:rPr lang="en-US" sz="2400" dirty="0" smtClean="0">
                <a:solidFill>
                  <a:schemeClr val="bg1">
                    <a:lumMod val="65000"/>
                  </a:schemeClr>
                </a:solidFill>
              </a:rPr>
              <a:t>About FP&amp;M SETA</a:t>
            </a:r>
          </a:p>
          <a:p>
            <a:r>
              <a:rPr lang="en-US" sz="2400" dirty="0" smtClean="0">
                <a:solidFill>
                  <a:schemeClr val="bg1">
                    <a:lumMod val="65000"/>
                  </a:schemeClr>
                </a:solidFill>
              </a:rPr>
              <a:t>The Turn-Around </a:t>
            </a:r>
            <a:r>
              <a:rPr lang="en-US" sz="2400" dirty="0" smtClean="0">
                <a:solidFill>
                  <a:schemeClr val="bg1">
                    <a:lumMod val="65000"/>
                  </a:schemeClr>
                </a:solidFill>
              </a:rPr>
              <a:t>Strategy</a:t>
            </a:r>
          </a:p>
          <a:p>
            <a:r>
              <a:rPr lang="en-US" dirty="0">
                <a:solidFill>
                  <a:schemeClr val="bg1">
                    <a:lumMod val="65000"/>
                  </a:schemeClr>
                </a:solidFill>
              </a:rPr>
              <a:t>The new FP&amp;M </a:t>
            </a:r>
            <a:r>
              <a:rPr lang="en-US" dirty="0" smtClean="0">
                <a:solidFill>
                  <a:schemeClr val="bg1">
                    <a:lumMod val="65000"/>
                  </a:schemeClr>
                </a:solidFill>
              </a:rPr>
              <a:t>SETA</a:t>
            </a:r>
          </a:p>
          <a:p>
            <a:r>
              <a:rPr lang="en-US" dirty="0">
                <a:solidFill>
                  <a:schemeClr val="bg1">
                    <a:lumMod val="65000"/>
                  </a:schemeClr>
                </a:solidFill>
              </a:rPr>
              <a:t>Performance Improvement</a:t>
            </a:r>
          </a:p>
          <a:p>
            <a:r>
              <a:rPr lang="en-US" dirty="0"/>
              <a:t>Current Performance</a:t>
            </a:r>
          </a:p>
          <a:p>
            <a:r>
              <a:rPr lang="en-US" dirty="0">
                <a:solidFill>
                  <a:schemeClr val="bg1">
                    <a:lumMod val="65000"/>
                  </a:schemeClr>
                </a:solidFill>
              </a:rPr>
              <a:t>QCTO Qualifications Development</a:t>
            </a:r>
          </a:p>
          <a:p>
            <a:r>
              <a:rPr lang="en-US" dirty="0">
                <a:solidFill>
                  <a:schemeClr val="bg1">
                    <a:lumMod val="65000"/>
                  </a:schemeClr>
                </a:solidFill>
              </a:rPr>
              <a:t>Lessons Learnt</a:t>
            </a:r>
          </a:p>
          <a:p>
            <a:r>
              <a:rPr lang="en-US" dirty="0">
                <a:solidFill>
                  <a:schemeClr val="bg1">
                    <a:lumMod val="65000"/>
                  </a:schemeClr>
                </a:solidFill>
              </a:rPr>
              <a:t>Conclusion</a:t>
            </a:r>
          </a:p>
          <a:p>
            <a:endParaRPr lang="en-US" dirty="0"/>
          </a:p>
          <a:p>
            <a:endParaRPr lang="en-US" sz="2400" dirty="0"/>
          </a:p>
        </p:txBody>
      </p:sp>
    </p:spTree>
    <p:extLst>
      <p:ext uri="{BB962C8B-B14F-4D97-AF65-F5344CB8AC3E}">
        <p14:creationId xmlns:p14="http://schemas.microsoft.com/office/powerpoint/2010/main" val="2887079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581400" y="0"/>
            <a:ext cx="5562600" cy="1314450"/>
          </a:xfrm>
          <a:prstGeom prst="round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4400" b="1" kern="1200" cap="none" spc="0">
                <a:ln w="18415" cmpd="sng">
                  <a:noFill/>
                  <a:prstDash val="solid"/>
                </a:ln>
                <a:solidFill>
                  <a:schemeClr val="tx2"/>
                </a:solidFill>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ZA" sz="3200" b="0" dirty="0" smtClean="0">
                <a:solidFill>
                  <a:schemeClr val="bg1"/>
                </a:solidFill>
              </a:rPr>
              <a:t>Current Performance</a:t>
            </a:r>
            <a:endParaRPr lang="en-US" sz="3200" b="0" dirty="0">
              <a:solidFill>
                <a:schemeClr val="bg1"/>
              </a:solidFill>
            </a:endParaRPr>
          </a:p>
        </p:txBody>
      </p:sp>
      <p:sp>
        <p:nvSpPr>
          <p:cNvPr id="4" name="TextBox 3"/>
          <p:cNvSpPr txBox="1"/>
          <p:nvPr/>
        </p:nvSpPr>
        <p:spPr>
          <a:xfrm>
            <a:off x="328862" y="1163936"/>
            <a:ext cx="8585661" cy="1723549"/>
          </a:xfrm>
          <a:prstGeom prst="rect">
            <a:avLst/>
          </a:prstGeom>
          <a:noFill/>
        </p:spPr>
        <p:txBody>
          <a:bodyPr wrap="square" rtlCol="0">
            <a:spAutoFit/>
          </a:bodyPr>
          <a:lstStyle/>
          <a:p>
            <a:r>
              <a:rPr lang="en-ZA" sz="2800" b="1" dirty="0" smtClean="0">
                <a:solidFill>
                  <a:srgbClr val="7B9C52"/>
                </a:solidFill>
              </a:rPr>
              <a:t>WSP/ATR submissions per sub-sector (2014/15)</a:t>
            </a:r>
          </a:p>
          <a:p>
            <a:pPr marL="457200" indent="-457200">
              <a:buFont typeface="Arial" panose="020B0604020202020204" pitchFamily="34" charset="0"/>
              <a:buChar char="•"/>
            </a:pPr>
            <a:r>
              <a:rPr lang="en-ZA" sz="2600" dirty="0" smtClean="0"/>
              <a:t>More than 90% of firms received grant payments</a:t>
            </a:r>
          </a:p>
          <a:p>
            <a:pPr marL="457200" indent="-457200">
              <a:buFont typeface="Arial" panose="020B0604020202020204" pitchFamily="34" charset="0"/>
              <a:buChar char="•"/>
            </a:pPr>
            <a:r>
              <a:rPr lang="en-ZA" sz="2600" dirty="0" smtClean="0"/>
              <a:t>Issues: Banking details / no levies received / overpayments due to SARS reversals</a:t>
            </a:r>
          </a:p>
        </p:txBody>
      </p:sp>
      <p:graphicFrame>
        <p:nvGraphicFramePr>
          <p:cNvPr id="5" name="Chart 4"/>
          <p:cNvGraphicFramePr>
            <a:graphicFrameLocks/>
          </p:cNvGraphicFramePr>
          <p:nvPr>
            <p:extLst>
              <p:ext uri="{D42A27DB-BD31-4B8C-83A1-F6EECF244321}">
                <p14:modId xmlns:p14="http://schemas.microsoft.com/office/powerpoint/2010/main" val="1784460351"/>
              </p:ext>
            </p:extLst>
          </p:nvPr>
        </p:nvGraphicFramePr>
        <p:xfrm>
          <a:off x="566929" y="3072384"/>
          <a:ext cx="8347594" cy="356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674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Performance</a:t>
            </a:r>
            <a:endParaRPr lang="en-US" dirty="0"/>
          </a:p>
        </p:txBody>
      </p:sp>
      <p:sp>
        <p:nvSpPr>
          <p:cNvPr id="3" name="Content Placeholder 2"/>
          <p:cNvSpPr>
            <a:spLocks noGrp="1"/>
          </p:cNvSpPr>
          <p:nvPr>
            <p:ph idx="1"/>
          </p:nvPr>
        </p:nvSpPr>
        <p:spPr>
          <a:xfrm>
            <a:off x="457200" y="1439780"/>
            <a:ext cx="8229600" cy="4179970"/>
          </a:xfrm>
        </p:spPr>
        <p:txBody>
          <a:bodyPr>
            <a:normAutofit/>
          </a:bodyPr>
          <a:lstStyle/>
          <a:p>
            <a:pPr marL="0" indent="0">
              <a:buNone/>
            </a:pPr>
            <a:r>
              <a:rPr lang="en-US" sz="2400" dirty="0" smtClean="0"/>
              <a:t>In 2014/15</a:t>
            </a:r>
            <a:endParaRPr lang="en-US" sz="2400" dirty="0"/>
          </a:p>
          <a:p>
            <a:r>
              <a:rPr lang="en-US" sz="2400" dirty="0" smtClean="0"/>
              <a:t>1265 companies </a:t>
            </a:r>
            <a:r>
              <a:rPr lang="en-US" sz="2400" dirty="0" smtClean="0"/>
              <a:t>submitted mandatory grant applications</a:t>
            </a:r>
            <a:endParaRPr lang="en-US" sz="2400" dirty="0" smtClean="0"/>
          </a:p>
          <a:p>
            <a:pPr lvl="1"/>
            <a:r>
              <a:rPr lang="en-US" sz="2400" dirty="0" smtClean="0"/>
              <a:t>1218 companies approved</a:t>
            </a:r>
          </a:p>
          <a:p>
            <a:pPr lvl="1"/>
            <a:r>
              <a:rPr lang="en-US" sz="2400" dirty="0" smtClean="0"/>
              <a:t>47 companies rejected</a:t>
            </a:r>
          </a:p>
          <a:p>
            <a:pPr>
              <a:buFont typeface="Arial" panose="020B0604020202020204" pitchFamily="34" charset="0"/>
              <a:buChar char="•"/>
            </a:pPr>
            <a:r>
              <a:rPr lang="en-US" sz="2400" dirty="0" smtClean="0"/>
              <a:t>Reasons for rejection</a:t>
            </a:r>
          </a:p>
          <a:p>
            <a:pPr lvl="1"/>
            <a:r>
              <a:rPr lang="en-US" sz="2400" dirty="0" smtClean="0"/>
              <a:t>No banking details/ banking details older than 3 months</a:t>
            </a:r>
          </a:p>
          <a:p>
            <a:pPr lvl="1"/>
            <a:r>
              <a:rPr lang="en-US" sz="2400" dirty="0" smtClean="0"/>
              <a:t>No authorization page</a:t>
            </a:r>
          </a:p>
          <a:p>
            <a:pPr lvl="1"/>
            <a:r>
              <a:rPr lang="en-US" sz="2400" dirty="0" smtClean="0"/>
              <a:t>Incomplete WSP/ATR submissions</a:t>
            </a:r>
            <a:endParaRPr lang="en-US" sz="2400" dirty="0" smtClean="0"/>
          </a:p>
        </p:txBody>
      </p:sp>
    </p:spTree>
    <p:extLst>
      <p:ext uri="{BB962C8B-B14F-4D97-AF65-F5344CB8AC3E}">
        <p14:creationId xmlns:p14="http://schemas.microsoft.com/office/powerpoint/2010/main" val="331035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222504"/>
            <a:ext cx="4023360" cy="213908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50" y="1773936"/>
            <a:ext cx="8514169" cy="3155251"/>
          </a:xfrm>
          <a:prstGeom prst="rect">
            <a:avLst/>
          </a:prstGeom>
        </p:spPr>
      </p:pic>
    </p:spTree>
    <p:extLst>
      <p:ext uri="{BB962C8B-B14F-4D97-AF65-F5344CB8AC3E}">
        <p14:creationId xmlns:p14="http://schemas.microsoft.com/office/powerpoint/2010/main" val="2015266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Performance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0958376"/>
              </p:ext>
            </p:extLst>
          </p:nvPr>
        </p:nvGraphicFramePr>
        <p:xfrm>
          <a:off x="2" y="1456252"/>
          <a:ext cx="9143999" cy="4937760"/>
        </p:xfrm>
        <a:graphic>
          <a:graphicData uri="http://schemas.openxmlformats.org/drawingml/2006/table">
            <a:tbl>
              <a:tblPr>
                <a:tableStyleId>{5C22544A-7EE6-4342-B048-85BDC9FD1C3A}</a:tableStyleId>
              </a:tblPr>
              <a:tblGrid>
                <a:gridCol w="5517931"/>
                <a:gridCol w="1113113"/>
                <a:gridCol w="1210429"/>
                <a:gridCol w="1302526"/>
              </a:tblGrid>
              <a:tr h="384858">
                <a:tc>
                  <a:txBody>
                    <a:bodyPr/>
                    <a:lstStyle/>
                    <a:p>
                      <a:pPr algn="l" fontAlgn="b"/>
                      <a:r>
                        <a:rPr lang="en-US" sz="1800" u="none" strike="noStrike" dirty="0">
                          <a:effectLst/>
                        </a:rPr>
                        <a:t>2014/15 YEAR TO DATE (3 QUARTERS) </a:t>
                      </a:r>
                      <a:br>
                        <a:rPr lang="en-US" sz="1800" u="none" strike="noStrike" dirty="0">
                          <a:effectLst/>
                        </a:rPr>
                      </a:br>
                      <a:r>
                        <a:rPr lang="en-US" sz="1800" u="none" strike="noStrike" dirty="0">
                          <a:effectLst/>
                        </a:rPr>
                        <a:t>GOALS / OUTCOME / OUTPUTS</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TARGET</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TOTAL</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 ACHIEVED</a:t>
                      </a:r>
                      <a:endParaRPr lang="en-US" sz="1800" b="1"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LEARNERSHIPS WORKERS ENTERED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700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548</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78</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BURSARIES WORKERS ENTERED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80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46</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58</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SKILLS PROGRAMMES WORKERS ENTERED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1210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1898</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157</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LEARNERSHIPS WORKERS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350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81</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23</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BURSARIES WORKERS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41</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0</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SKILLS PROGRAMMES WORKERS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605</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149</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25</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LEARNERSHIPS UNEMPLOYED ENTERED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1040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1581</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152</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BURSARY UNEMPLOYED ENTERED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120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17</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INTERNSHIPS / WORK EXPERIENCE UNEMPLOYED ENTERED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250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smtClean="0">
                          <a:effectLst/>
                        </a:rPr>
                        <a:t>245</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smtClean="0">
                          <a:effectLst/>
                        </a:rPr>
                        <a:t>98</a:t>
                      </a:r>
                      <a:endParaRPr lang="en-US" sz="1800" b="1"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SKILLS PROGRAMMES UNEMPLOYED ENTERED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550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924</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168</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LEARNERSHIPS UNEMPLOYED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520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441</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85</a:t>
                      </a:r>
                      <a:endParaRPr lang="en-US" sz="1800" b="1"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4.2.1 BURSARY UNEMPLOYED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60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0</a:t>
                      </a:r>
                      <a:endParaRPr lang="en-US" sz="1800" b="1" i="0" u="none" strike="noStrike" dirty="0">
                        <a:solidFill>
                          <a:srgbClr val="000000"/>
                        </a:solidFill>
                        <a:effectLst/>
                        <a:latin typeface="Calibri" panose="020F0502020204030204" pitchFamily="34" charset="0"/>
                      </a:endParaRPr>
                    </a:p>
                  </a:txBody>
                  <a:tcPr marL="0" marR="0" marT="0" marB="0" anchor="b"/>
                </a:tc>
              </a:tr>
              <a:tr h="384858">
                <a:tc>
                  <a:txBody>
                    <a:bodyPr/>
                    <a:lstStyle/>
                    <a:p>
                      <a:pPr algn="l" fontAlgn="b"/>
                      <a:r>
                        <a:rPr lang="en-US" sz="1800" u="none" strike="noStrike">
                          <a:effectLst/>
                        </a:rPr>
                        <a:t>4.2.1 INTERNSHIPS / WORK EXPERIENCE UNEMPLOYED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125</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9</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a:t>
                      </a:r>
                      <a:endParaRPr lang="en-US" sz="1800" b="1"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dirty="0">
                          <a:effectLst/>
                        </a:rPr>
                        <a:t>4.2.1 SKILLS PROGRAMMES UNEMPLOYED COMPLETED</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225</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625</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278</a:t>
                      </a:r>
                      <a:endParaRPr lang="en-US" sz="1800" b="1"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3259559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Performance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9904263"/>
              </p:ext>
            </p:extLst>
          </p:nvPr>
        </p:nvGraphicFramePr>
        <p:xfrm>
          <a:off x="0" y="1060613"/>
          <a:ext cx="9144000" cy="4114800"/>
        </p:xfrm>
        <a:graphic>
          <a:graphicData uri="http://schemas.openxmlformats.org/drawingml/2006/table">
            <a:tbl>
              <a:tblPr>
                <a:tableStyleId>{5C22544A-7EE6-4342-B048-85BDC9FD1C3A}</a:tableStyleId>
              </a:tblPr>
              <a:tblGrid>
                <a:gridCol w="5495947"/>
                <a:gridCol w="1108678"/>
                <a:gridCol w="1205607"/>
                <a:gridCol w="1333768"/>
              </a:tblGrid>
              <a:tr h="384858">
                <a:tc>
                  <a:txBody>
                    <a:bodyPr/>
                    <a:lstStyle/>
                    <a:p>
                      <a:pPr algn="l" fontAlgn="b"/>
                      <a:r>
                        <a:rPr lang="en-US" sz="1800" u="none" strike="noStrike" dirty="0">
                          <a:effectLst/>
                        </a:rPr>
                        <a:t>2014/15 YEAR TO DATE (3 QUARTERS) </a:t>
                      </a:r>
                      <a:br>
                        <a:rPr lang="en-US" sz="1800" u="none" strike="noStrike" dirty="0">
                          <a:effectLst/>
                        </a:rPr>
                      </a:br>
                      <a:r>
                        <a:rPr lang="en-US" sz="1800" u="none" strike="noStrike" dirty="0">
                          <a:effectLst/>
                        </a:rPr>
                        <a:t>GOALS / OUTCOME / OUTPUTS</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TARGET</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TOTAL</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 ACHIEVED</a:t>
                      </a:r>
                      <a:endParaRPr lang="en-US" sz="1800" b="1"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dirty="0">
                          <a:effectLst/>
                        </a:rPr>
                        <a:t>4.2.2  TOTAL ARTISAN  ENTERED</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365</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smtClean="0">
                          <a:effectLst/>
                        </a:rPr>
                        <a:t>48</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smtClean="0">
                          <a:effectLst/>
                        </a:rPr>
                        <a:t>13</a:t>
                      </a:r>
                      <a:endParaRPr lang="en-US" sz="1800" b="1"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4.2.2 TOTAL ARTISAN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183</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13</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7</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4.2.3  UNIVERSITY GRADUATE PLACEMENT</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150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53</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35</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4.2.3  UNIVERSITY GRADUATE PLACEMENT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75</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0</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4.3.2  TVET GRADUATE PLACEMENT(FET)</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200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80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40</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4.3.2  TVET GRADUATE PLACEMENT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100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0</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4.3.2 TVET COLLEGE PARTNERSHIPS</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9</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90</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4.4. AET PROGRAMMES ENTERED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720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370</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51</a:t>
                      </a:r>
                      <a:endParaRPr lang="en-US" sz="1800" b="1" i="0" u="none" strike="noStrike">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4.4. AET PROGRAMMES COMPLETED</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360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61</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17</a:t>
                      </a:r>
                      <a:endParaRPr lang="en-US" sz="1800" b="1"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4.6.1  CO-OPERATIVES</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11</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55</a:t>
                      </a:r>
                      <a:endParaRPr lang="en-US" sz="1800" b="1"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4.6.2  SMALL BUSINESS SUPPORT</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20</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4.6.3  NGO, CBO,NLPE</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smtClean="0">
                          <a:effectLst/>
                        </a:rPr>
                        <a:t>11</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smtClean="0">
                          <a:effectLst/>
                        </a:rPr>
                        <a:t>35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 </a:t>
                      </a:r>
                      <a:r>
                        <a:rPr lang="en-US" sz="1800" u="none" strike="noStrike" dirty="0" smtClean="0">
                          <a:effectLst/>
                        </a:rPr>
                        <a:t>318</a:t>
                      </a:r>
                      <a:endParaRPr lang="en-US" sz="1800" b="0" i="0" u="none" strike="noStrike" dirty="0">
                        <a:solidFill>
                          <a:srgbClr val="000000"/>
                        </a:solidFill>
                        <a:effectLst/>
                        <a:latin typeface="Calibri" panose="020F0502020204030204" pitchFamily="34" charset="0"/>
                      </a:endParaRPr>
                    </a:p>
                  </a:txBody>
                  <a:tcPr marL="0" marR="0" marT="0" marB="0" anchor="b"/>
                </a:tc>
              </a:tr>
              <a:tr h="192429">
                <a:tc>
                  <a:txBody>
                    <a:bodyPr/>
                    <a:lstStyle/>
                    <a:p>
                      <a:pPr algn="l" fontAlgn="b"/>
                      <a:r>
                        <a:rPr lang="en-US" sz="1800" u="none" strike="noStrike">
                          <a:effectLst/>
                        </a:rPr>
                        <a:t>4.8 CAREER GUIDANCE</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5</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22</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440</a:t>
                      </a:r>
                      <a:endParaRPr lang="en-US" sz="18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1159725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solidFill>
                  <a:schemeClr val="bg1">
                    <a:lumMod val="65000"/>
                  </a:schemeClr>
                </a:solidFill>
              </a:rPr>
              <a:t>Background</a:t>
            </a:r>
          </a:p>
          <a:p>
            <a:r>
              <a:rPr lang="en-US" sz="2400" dirty="0" smtClean="0">
                <a:solidFill>
                  <a:schemeClr val="bg1">
                    <a:lumMod val="65000"/>
                  </a:schemeClr>
                </a:solidFill>
              </a:rPr>
              <a:t>About FP&amp;M SETA</a:t>
            </a:r>
          </a:p>
          <a:p>
            <a:r>
              <a:rPr lang="en-US" sz="2400" dirty="0" smtClean="0">
                <a:solidFill>
                  <a:schemeClr val="bg1">
                    <a:lumMod val="65000"/>
                  </a:schemeClr>
                </a:solidFill>
              </a:rPr>
              <a:t>The Turn-Around </a:t>
            </a:r>
            <a:r>
              <a:rPr lang="en-US" sz="2400" dirty="0" smtClean="0">
                <a:solidFill>
                  <a:schemeClr val="bg1">
                    <a:lumMod val="65000"/>
                  </a:schemeClr>
                </a:solidFill>
              </a:rPr>
              <a:t>Strategy</a:t>
            </a:r>
          </a:p>
          <a:p>
            <a:r>
              <a:rPr lang="en-US" dirty="0">
                <a:solidFill>
                  <a:schemeClr val="bg1">
                    <a:lumMod val="65000"/>
                  </a:schemeClr>
                </a:solidFill>
              </a:rPr>
              <a:t>The new FP&amp;M </a:t>
            </a:r>
            <a:r>
              <a:rPr lang="en-US" dirty="0" smtClean="0">
                <a:solidFill>
                  <a:schemeClr val="bg1">
                    <a:lumMod val="65000"/>
                  </a:schemeClr>
                </a:solidFill>
              </a:rPr>
              <a:t>SETA</a:t>
            </a:r>
          </a:p>
          <a:p>
            <a:r>
              <a:rPr lang="en-US" dirty="0">
                <a:solidFill>
                  <a:schemeClr val="bg1">
                    <a:lumMod val="65000"/>
                  </a:schemeClr>
                </a:solidFill>
              </a:rPr>
              <a:t>Performance Improvement</a:t>
            </a:r>
          </a:p>
          <a:p>
            <a:r>
              <a:rPr lang="en-US" dirty="0">
                <a:solidFill>
                  <a:schemeClr val="bg1">
                    <a:lumMod val="65000"/>
                  </a:schemeClr>
                </a:solidFill>
              </a:rPr>
              <a:t>Current Performance</a:t>
            </a:r>
          </a:p>
          <a:p>
            <a:r>
              <a:rPr lang="en-US" dirty="0"/>
              <a:t>QCTO Qualifications Development</a:t>
            </a:r>
          </a:p>
          <a:p>
            <a:r>
              <a:rPr lang="en-US" dirty="0">
                <a:solidFill>
                  <a:schemeClr val="bg1">
                    <a:lumMod val="65000"/>
                  </a:schemeClr>
                </a:solidFill>
              </a:rPr>
              <a:t>Lessons Learnt</a:t>
            </a:r>
          </a:p>
          <a:p>
            <a:r>
              <a:rPr lang="en-US" dirty="0">
                <a:solidFill>
                  <a:schemeClr val="bg1">
                    <a:lumMod val="65000"/>
                  </a:schemeClr>
                </a:solidFill>
              </a:rPr>
              <a:t>Conclusion</a:t>
            </a:r>
          </a:p>
          <a:p>
            <a:endParaRPr lang="en-US" dirty="0"/>
          </a:p>
          <a:p>
            <a:endParaRPr lang="en-US" sz="2400" dirty="0"/>
          </a:p>
        </p:txBody>
      </p:sp>
    </p:spTree>
    <p:extLst>
      <p:ext uri="{BB962C8B-B14F-4D97-AF65-F5344CB8AC3E}">
        <p14:creationId xmlns:p14="http://schemas.microsoft.com/office/powerpoint/2010/main" val="4049621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QCTO Qualifications Development</a:t>
            </a:r>
            <a:endParaRPr lang="en-ZA" dirty="0"/>
          </a:p>
        </p:txBody>
      </p:sp>
      <p:sp>
        <p:nvSpPr>
          <p:cNvPr id="3" name="Content Placeholder 2"/>
          <p:cNvSpPr>
            <a:spLocks noGrp="1"/>
          </p:cNvSpPr>
          <p:nvPr>
            <p:ph idx="1"/>
          </p:nvPr>
        </p:nvSpPr>
        <p:spPr>
          <a:xfrm>
            <a:off x="0" y="1198674"/>
            <a:ext cx="9144000" cy="4476911"/>
          </a:xfrm>
        </p:spPr>
        <p:txBody>
          <a:bodyPr>
            <a:normAutofit/>
          </a:bodyPr>
          <a:lstStyle/>
          <a:p>
            <a:r>
              <a:rPr lang="en-ZA" sz="2400" dirty="0" smtClean="0"/>
              <a:t>FP&amp;M SETA Board committed approximately R50 million rand to review and re-register trade and occupational qualifications in 10 industrial sub-sectors within the FP&amp;M sector.</a:t>
            </a:r>
          </a:p>
          <a:p>
            <a:r>
              <a:rPr lang="en-ZA" sz="2400" dirty="0" smtClean="0"/>
              <a:t>In total 54 qualifications to be reviewed &amp; registered with QCTO, of which 20 are trade related.</a:t>
            </a:r>
          </a:p>
          <a:p>
            <a:r>
              <a:rPr lang="en-ZA" sz="2400" dirty="0" smtClean="0"/>
              <a:t> FP&amp;M SETA is the DQP &amp; AQP for all occupational qualifications within the sector</a:t>
            </a:r>
            <a:r>
              <a:rPr lang="en-ZA" sz="3200" dirty="0" smtClean="0"/>
              <a:t>.</a:t>
            </a:r>
            <a:endParaRPr lang="en-ZA" sz="3200" dirty="0"/>
          </a:p>
        </p:txBody>
      </p:sp>
    </p:spTree>
    <p:extLst>
      <p:ext uri="{BB962C8B-B14F-4D97-AF65-F5344CB8AC3E}">
        <p14:creationId xmlns:p14="http://schemas.microsoft.com/office/powerpoint/2010/main" val="3647975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solidFill>
                  <a:schemeClr val="bg1">
                    <a:lumMod val="65000"/>
                  </a:schemeClr>
                </a:solidFill>
              </a:rPr>
              <a:t>Background</a:t>
            </a:r>
          </a:p>
          <a:p>
            <a:r>
              <a:rPr lang="en-US" sz="2400" dirty="0" smtClean="0">
                <a:solidFill>
                  <a:schemeClr val="bg1">
                    <a:lumMod val="65000"/>
                  </a:schemeClr>
                </a:solidFill>
              </a:rPr>
              <a:t>About FP&amp;M SETA</a:t>
            </a:r>
          </a:p>
          <a:p>
            <a:r>
              <a:rPr lang="en-US" sz="2400" dirty="0" smtClean="0">
                <a:solidFill>
                  <a:schemeClr val="bg1">
                    <a:lumMod val="65000"/>
                  </a:schemeClr>
                </a:solidFill>
              </a:rPr>
              <a:t>The Turn-Around </a:t>
            </a:r>
            <a:r>
              <a:rPr lang="en-US" sz="2400" dirty="0" smtClean="0">
                <a:solidFill>
                  <a:schemeClr val="bg1">
                    <a:lumMod val="65000"/>
                  </a:schemeClr>
                </a:solidFill>
              </a:rPr>
              <a:t>Strategy</a:t>
            </a:r>
          </a:p>
          <a:p>
            <a:r>
              <a:rPr lang="en-US" dirty="0">
                <a:solidFill>
                  <a:schemeClr val="bg1">
                    <a:lumMod val="65000"/>
                  </a:schemeClr>
                </a:solidFill>
              </a:rPr>
              <a:t>The new FP&amp;M </a:t>
            </a:r>
            <a:r>
              <a:rPr lang="en-US" dirty="0" smtClean="0">
                <a:solidFill>
                  <a:schemeClr val="bg1">
                    <a:lumMod val="65000"/>
                  </a:schemeClr>
                </a:solidFill>
              </a:rPr>
              <a:t>SETA</a:t>
            </a:r>
          </a:p>
          <a:p>
            <a:r>
              <a:rPr lang="en-US" dirty="0">
                <a:solidFill>
                  <a:schemeClr val="bg1">
                    <a:lumMod val="65000"/>
                  </a:schemeClr>
                </a:solidFill>
              </a:rPr>
              <a:t>Performance Improvement</a:t>
            </a:r>
          </a:p>
          <a:p>
            <a:r>
              <a:rPr lang="en-US" dirty="0">
                <a:solidFill>
                  <a:schemeClr val="bg1">
                    <a:lumMod val="65000"/>
                  </a:schemeClr>
                </a:solidFill>
              </a:rPr>
              <a:t>Current Performance</a:t>
            </a:r>
          </a:p>
          <a:p>
            <a:r>
              <a:rPr lang="en-US" dirty="0">
                <a:solidFill>
                  <a:schemeClr val="bg1">
                    <a:lumMod val="65000"/>
                  </a:schemeClr>
                </a:solidFill>
              </a:rPr>
              <a:t>QCTO Qualifications Development</a:t>
            </a:r>
          </a:p>
          <a:p>
            <a:r>
              <a:rPr lang="en-US" dirty="0"/>
              <a:t>Lessons Learnt</a:t>
            </a:r>
          </a:p>
          <a:p>
            <a:r>
              <a:rPr lang="en-US" dirty="0">
                <a:solidFill>
                  <a:schemeClr val="bg1">
                    <a:lumMod val="65000"/>
                  </a:schemeClr>
                </a:solidFill>
              </a:rPr>
              <a:t>Conclusion</a:t>
            </a:r>
          </a:p>
          <a:p>
            <a:endParaRPr lang="en-US" dirty="0"/>
          </a:p>
          <a:p>
            <a:endParaRPr lang="en-US" sz="2400" dirty="0"/>
          </a:p>
        </p:txBody>
      </p:sp>
    </p:spTree>
    <p:extLst>
      <p:ext uri="{BB962C8B-B14F-4D97-AF65-F5344CB8AC3E}">
        <p14:creationId xmlns:p14="http://schemas.microsoft.com/office/powerpoint/2010/main" val="121242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Learnt</a:t>
            </a:r>
            <a:endParaRPr lang="en-US" dirty="0"/>
          </a:p>
        </p:txBody>
      </p:sp>
      <p:sp>
        <p:nvSpPr>
          <p:cNvPr id="3" name="Content Placeholder 2"/>
          <p:cNvSpPr>
            <a:spLocks noGrp="1"/>
          </p:cNvSpPr>
          <p:nvPr>
            <p:ph idx="1"/>
          </p:nvPr>
        </p:nvSpPr>
        <p:spPr>
          <a:xfrm>
            <a:off x="457200" y="1202303"/>
            <a:ext cx="8229600" cy="4525963"/>
          </a:xfrm>
        </p:spPr>
        <p:txBody>
          <a:bodyPr>
            <a:normAutofit/>
          </a:bodyPr>
          <a:lstStyle/>
          <a:p>
            <a:r>
              <a:rPr lang="en-US" sz="2400" dirty="0" smtClean="0"/>
              <a:t>Collaboration</a:t>
            </a:r>
          </a:p>
          <a:p>
            <a:r>
              <a:rPr lang="en-US" sz="2400" dirty="0" smtClean="0"/>
              <a:t>Integration of efforts</a:t>
            </a:r>
          </a:p>
          <a:p>
            <a:r>
              <a:rPr lang="en-US" sz="2400" dirty="0" smtClean="0"/>
              <a:t>Planning, review and time management</a:t>
            </a:r>
          </a:p>
          <a:p>
            <a:r>
              <a:rPr lang="en-US" sz="2400" dirty="0" smtClean="0"/>
              <a:t>Audit Readiness</a:t>
            </a:r>
          </a:p>
          <a:p>
            <a:r>
              <a:rPr lang="en-US" sz="2400" dirty="0" smtClean="0"/>
              <a:t>Industry alignment</a:t>
            </a:r>
          </a:p>
          <a:p>
            <a:r>
              <a:rPr lang="en-US" sz="2400" dirty="0" smtClean="0"/>
              <a:t>Growing our communities</a:t>
            </a:r>
            <a:endParaRPr lang="en-US" sz="2400" dirty="0"/>
          </a:p>
        </p:txBody>
      </p:sp>
    </p:spTree>
    <p:extLst>
      <p:ext uri="{BB962C8B-B14F-4D97-AF65-F5344CB8AC3E}">
        <p14:creationId xmlns:p14="http://schemas.microsoft.com/office/powerpoint/2010/main" val="1792058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solidFill>
                  <a:schemeClr val="bg1">
                    <a:lumMod val="65000"/>
                  </a:schemeClr>
                </a:solidFill>
              </a:rPr>
              <a:t>Background</a:t>
            </a:r>
          </a:p>
          <a:p>
            <a:r>
              <a:rPr lang="en-US" sz="2400" dirty="0" smtClean="0">
                <a:solidFill>
                  <a:schemeClr val="bg1">
                    <a:lumMod val="65000"/>
                  </a:schemeClr>
                </a:solidFill>
              </a:rPr>
              <a:t>About FP&amp;M SETA</a:t>
            </a:r>
          </a:p>
          <a:p>
            <a:r>
              <a:rPr lang="en-US" sz="2400" dirty="0" smtClean="0">
                <a:solidFill>
                  <a:schemeClr val="bg1">
                    <a:lumMod val="65000"/>
                  </a:schemeClr>
                </a:solidFill>
              </a:rPr>
              <a:t>The Turn-Around </a:t>
            </a:r>
            <a:r>
              <a:rPr lang="en-US" sz="2400" dirty="0" smtClean="0">
                <a:solidFill>
                  <a:schemeClr val="bg1">
                    <a:lumMod val="65000"/>
                  </a:schemeClr>
                </a:solidFill>
              </a:rPr>
              <a:t>Strategy</a:t>
            </a:r>
          </a:p>
          <a:p>
            <a:r>
              <a:rPr lang="en-US" dirty="0">
                <a:solidFill>
                  <a:schemeClr val="bg1">
                    <a:lumMod val="65000"/>
                  </a:schemeClr>
                </a:solidFill>
              </a:rPr>
              <a:t>The new FP&amp;M </a:t>
            </a:r>
            <a:r>
              <a:rPr lang="en-US" dirty="0" smtClean="0">
                <a:solidFill>
                  <a:schemeClr val="bg1">
                    <a:lumMod val="65000"/>
                  </a:schemeClr>
                </a:solidFill>
              </a:rPr>
              <a:t>SETA</a:t>
            </a:r>
          </a:p>
          <a:p>
            <a:r>
              <a:rPr lang="en-US" dirty="0">
                <a:solidFill>
                  <a:schemeClr val="bg1">
                    <a:lumMod val="65000"/>
                  </a:schemeClr>
                </a:solidFill>
              </a:rPr>
              <a:t>Performance Improvement</a:t>
            </a:r>
          </a:p>
          <a:p>
            <a:r>
              <a:rPr lang="en-US" dirty="0">
                <a:solidFill>
                  <a:schemeClr val="bg1">
                    <a:lumMod val="65000"/>
                  </a:schemeClr>
                </a:solidFill>
              </a:rPr>
              <a:t>Current Performance</a:t>
            </a:r>
          </a:p>
          <a:p>
            <a:r>
              <a:rPr lang="en-US" dirty="0">
                <a:solidFill>
                  <a:schemeClr val="bg1">
                    <a:lumMod val="65000"/>
                  </a:schemeClr>
                </a:solidFill>
              </a:rPr>
              <a:t>QCTO Qualifications Development</a:t>
            </a:r>
          </a:p>
          <a:p>
            <a:r>
              <a:rPr lang="en-US" dirty="0">
                <a:solidFill>
                  <a:schemeClr val="bg1">
                    <a:lumMod val="65000"/>
                  </a:schemeClr>
                </a:solidFill>
              </a:rPr>
              <a:t>Lessons Learnt</a:t>
            </a:r>
          </a:p>
          <a:p>
            <a:r>
              <a:rPr lang="en-US" dirty="0"/>
              <a:t>Conclusion</a:t>
            </a:r>
          </a:p>
          <a:p>
            <a:endParaRPr lang="en-US" dirty="0"/>
          </a:p>
          <a:p>
            <a:endParaRPr lang="en-US" sz="2400" dirty="0"/>
          </a:p>
        </p:txBody>
      </p:sp>
    </p:spTree>
    <p:extLst>
      <p:ext uri="{BB962C8B-B14F-4D97-AF65-F5344CB8AC3E}">
        <p14:creationId xmlns:p14="http://schemas.microsoft.com/office/powerpoint/2010/main" val="3037853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a:xfrm>
            <a:off x="457200" y="1198674"/>
            <a:ext cx="8229600" cy="4565539"/>
          </a:xfrm>
        </p:spPr>
        <p:txBody>
          <a:bodyPr>
            <a:normAutofit/>
          </a:bodyPr>
          <a:lstStyle/>
          <a:p>
            <a:r>
              <a:rPr lang="en-ZA" sz="2400" dirty="0" smtClean="0"/>
              <a:t>The FP&amp;M SETA Board and management are committed to - </a:t>
            </a:r>
          </a:p>
          <a:p>
            <a:pPr lvl="1"/>
            <a:r>
              <a:rPr lang="en-ZA" sz="2400" dirty="0" smtClean="0"/>
              <a:t>continuous performance improvement in the pursuit of higher performance.</a:t>
            </a:r>
          </a:p>
          <a:p>
            <a:pPr lvl="1"/>
            <a:r>
              <a:rPr lang="en-ZA" sz="2400" dirty="0" smtClean="0"/>
              <a:t>good corporate governance and risk management.</a:t>
            </a:r>
          </a:p>
          <a:p>
            <a:pPr lvl="1"/>
            <a:r>
              <a:rPr lang="en-ZA" sz="2400" dirty="0"/>
              <a:t>s</a:t>
            </a:r>
            <a:r>
              <a:rPr lang="en-ZA" sz="2400" dirty="0" smtClean="0"/>
              <a:t>ound financial management.</a:t>
            </a:r>
            <a:endParaRPr lang="en-ZA" sz="2400" dirty="0"/>
          </a:p>
          <a:p>
            <a:pPr lvl="1"/>
            <a:r>
              <a:rPr lang="en-ZA" sz="2400" dirty="0" smtClean="0"/>
              <a:t>the achievement of a “clean” audit.</a:t>
            </a:r>
          </a:p>
        </p:txBody>
      </p:sp>
    </p:spTree>
    <p:extLst>
      <p:ext uri="{BB962C8B-B14F-4D97-AF65-F5344CB8AC3E}">
        <p14:creationId xmlns:p14="http://schemas.microsoft.com/office/powerpoint/2010/main" val="31671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4924" y="372978"/>
            <a:ext cx="8229600" cy="825695"/>
          </a:xfrm>
          <a:prstGeom prst="rect">
            <a:avLst/>
          </a:prstGeom>
        </p:spPr>
        <p:txBody>
          <a:bodyPr/>
          <a:lstStyle>
            <a:lvl1pPr algn="r" defTabSz="457200" rtl="0" eaLnBrk="1" latinLnBrk="0" hangingPunct="1">
              <a:spcBef>
                <a:spcPct val="0"/>
              </a:spcBef>
              <a:buNone/>
              <a:defRPr sz="3200" kern="1200">
                <a:solidFill>
                  <a:schemeClr val="bg1"/>
                </a:solidFill>
                <a:latin typeface="+mj-lt"/>
                <a:ea typeface="+mj-ea"/>
                <a:cs typeface="+mj-cs"/>
              </a:defRPr>
            </a:lvl1pPr>
          </a:lstStyle>
          <a:p>
            <a:r>
              <a:rPr lang="en-US" dirty="0" smtClean="0"/>
              <a:t>Conclusion</a:t>
            </a:r>
            <a:endParaRPr lang="en-US" dirty="0"/>
          </a:p>
        </p:txBody>
      </p:sp>
      <p:pic>
        <p:nvPicPr>
          <p:cNvPr id="3" name="Picture 2">
            <a:hlinkClick r:id="rId3"/>
          </p:cNvPr>
          <p:cNvPicPr>
            <a:picLocks noChangeAspect="1"/>
          </p:cNvPicPr>
          <p:nvPr/>
        </p:nvPicPr>
        <p:blipFill rotWithShape="1">
          <a:blip r:embed="rId4"/>
          <a:srcRect r="67185" b="27352"/>
          <a:stretch/>
        </p:blipFill>
        <p:spPr>
          <a:xfrm>
            <a:off x="2457041" y="2478610"/>
            <a:ext cx="2050075" cy="926060"/>
          </a:xfrm>
          <a:prstGeom prst="rect">
            <a:avLst/>
          </a:prstGeom>
        </p:spPr>
      </p:pic>
      <p:sp>
        <p:nvSpPr>
          <p:cNvPr id="6" name="TextBox 5"/>
          <p:cNvSpPr txBox="1"/>
          <p:nvPr/>
        </p:nvSpPr>
        <p:spPr>
          <a:xfrm>
            <a:off x="3977233" y="1311789"/>
            <a:ext cx="4998952" cy="830997"/>
          </a:xfrm>
          <a:prstGeom prst="rect">
            <a:avLst/>
          </a:prstGeom>
          <a:noFill/>
        </p:spPr>
        <p:txBody>
          <a:bodyPr wrap="square" rtlCol="0">
            <a:spAutoFit/>
          </a:bodyPr>
          <a:lstStyle/>
          <a:p>
            <a:pPr algn="ctr"/>
            <a:r>
              <a:rPr lang="en-US" sz="2400" b="1" i="1" dirty="0" smtClean="0">
                <a:solidFill>
                  <a:schemeClr val="accent1">
                    <a:lumMod val="75000"/>
                  </a:schemeClr>
                </a:solidFill>
              </a:rPr>
              <a:t>Connect with us via the Net and </a:t>
            </a:r>
          </a:p>
          <a:p>
            <a:pPr algn="ctr"/>
            <a:r>
              <a:rPr lang="en-US" sz="2400" b="1" i="1" dirty="0" smtClean="0">
                <a:solidFill>
                  <a:schemeClr val="accent1">
                    <a:lumMod val="75000"/>
                  </a:schemeClr>
                </a:solidFill>
              </a:rPr>
              <a:t>Social Media</a:t>
            </a:r>
          </a:p>
        </p:txBody>
      </p:sp>
      <p:pic>
        <p:nvPicPr>
          <p:cNvPr id="7" name="Picture 6">
            <a:hlinkClick r:id="rId5"/>
          </p:cNvPr>
          <p:cNvPicPr>
            <a:picLocks noChangeAspect="1"/>
          </p:cNvPicPr>
          <p:nvPr/>
        </p:nvPicPr>
        <p:blipFill rotWithShape="1">
          <a:blip r:embed="rId4"/>
          <a:srcRect l="32043" r="35289" b="27352"/>
          <a:stretch/>
        </p:blipFill>
        <p:spPr>
          <a:xfrm>
            <a:off x="3742265" y="3260666"/>
            <a:ext cx="2114918" cy="959655"/>
          </a:xfrm>
          <a:prstGeom prst="rect">
            <a:avLst/>
          </a:prstGeom>
        </p:spPr>
      </p:pic>
      <p:pic>
        <p:nvPicPr>
          <p:cNvPr id="8" name="Picture 7">
            <a:hlinkClick r:id="rId6"/>
          </p:cNvPr>
          <p:cNvPicPr>
            <a:picLocks noChangeAspect="1"/>
          </p:cNvPicPr>
          <p:nvPr/>
        </p:nvPicPr>
        <p:blipFill rotWithShape="1">
          <a:blip r:embed="rId4"/>
          <a:srcRect l="61964" b="27352"/>
          <a:stretch/>
        </p:blipFill>
        <p:spPr>
          <a:xfrm>
            <a:off x="4799724" y="4112633"/>
            <a:ext cx="2405748" cy="937556"/>
          </a:xfrm>
          <a:prstGeom prst="rect">
            <a:avLst/>
          </a:prstGeom>
        </p:spPr>
      </p:pic>
      <p:sp>
        <p:nvSpPr>
          <p:cNvPr id="5" name="TextBox 4"/>
          <p:cNvSpPr txBox="1"/>
          <p:nvPr/>
        </p:nvSpPr>
        <p:spPr>
          <a:xfrm>
            <a:off x="1448886" y="2142786"/>
            <a:ext cx="2670048" cy="430887"/>
          </a:xfrm>
          <a:prstGeom prst="rect">
            <a:avLst/>
          </a:prstGeom>
          <a:noFill/>
        </p:spPr>
        <p:txBody>
          <a:bodyPr wrap="square" rtlCol="0">
            <a:spAutoFit/>
          </a:bodyPr>
          <a:lstStyle/>
          <a:p>
            <a:r>
              <a:rPr lang="en-US" sz="2200" dirty="0" smtClean="0">
                <a:solidFill>
                  <a:schemeClr val="bg1">
                    <a:lumMod val="50000"/>
                  </a:schemeClr>
                </a:solidFill>
              </a:rPr>
              <a:t>www.fpmseta.org.za</a:t>
            </a:r>
            <a:endParaRPr lang="en-US" sz="2200" dirty="0">
              <a:solidFill>
                <a:schemeClr val="bg1">
                  <a:lumMod val="50000"/>
                </a:schemeClr>
              </a:solidFill>
            </a:endParaRPr>
          </a:p>
        </p:txBody>
      </p:sp>
    </p:spTree>
    <p:extLst>
      <p:ext uri="{BB962C8B-B14F-4D97-AF65-F5344CB8AC3E}">
        <p14:creationId xmlns:p14="http://schemas.microsoft.com/office/powerpoint/2010/main" val="47663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a:xfrm>
            <a:off x="457200" y="1198674"/>
            <a:ext cx="8229600" cy="4565539"/>
          </a:xfrm>
        </p:spPr>
        <p:txBody>
          <a:bodyPr>
            <a:normAutofit/>
          </a:bodyPr>
          <a:lstStyle/>
          <a:p>
            <a:r>
              <a:rPr lang="en-ZA" sz="3600" dirty="0" smtClean="0"/>
              <a:t>Thank you</a:t>
            </a:r>
          </a:p>
          <a:p>
            <a:r>
              <a:rPr lang="en-ZA" sz="3600" dirty="0" smtClean="0"/>
              <a:t>Questions?</a:t>
            </a:r>
          </a:p>
        </p:txBody>
      </p:sp>
    </p:spTree>
    <p:extLst>
      <p:ext uri="{BB962C8B-B14F-4D97-AF65-F5344CB8AC3E}">
        <p14:creationId xmlns:p14="http://schemas.microsoft.com/office/powerpoint/2010/main" val="245362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t>Background</a:t>
            </a:r>
          </a:p>
          <a:p>
            <a:r>
              <a:rPr lang="en-US" sz="2400" dirty="0" smtClean="0">
                <a:solidFill>
                  <a:schemeClr val="bg1">
                    <a:lumMod val="65000"/>
                  </a:schemeClr>
                </a:solidFill>
              </a:rPr>
              <a:t>About FP&amp;M SETA</a:t>
            </a:r>
          </a:p>
          <a:p>
            <a:r>
              <a:rPr lang="en-US" sz="2400" dirty="0" smtClean="0">
                <a:solidFill>
                  <a:schemeClr val="bg1">
                    <a:lumMod val="65000"/>
                  </a:schemeClr>
                </a:solidFill>
              </a:rPr>
              <a:t>The Turn-Around </a:t>
            </a:r>
            <a:r>
              <a:rPr lang="en-US" sz="2400" dirty="0" smtClean="0">
                <a:solidFill>
                  <a:schemeClr val="bg1">
                    <a:lumMod val="65000"/>
                  </a:schemeClr>
                </a:solidFill>
              </a:rPr>
              <a:t>Strategy</a:t>
            </a:r>
          </a:p>
          <a:p>
            <a:r>
              <a:rPr lang="en-US" dirty="0">
                <a:solidFill>
                  <a:schemeClr val="bg1">
                    <a:lumMod val="65000"/>
                  </a:schemeClr>
                </a:solidFill>
              </a:rPr>
              <a:t>The new FP&amp;M </a:t>
            </a:r>
            <a:r>
              <a:rPr lang="en-US" dirty="0" smtClean="0">
                <a:solidFill>
                  <a:schemeClr val="bg1">
                    <a:lumMod val="65000"/>
                  </a:schemeClr>
                </a:solidFill>
              </a:rPr>
              <a:t>SETA</a:t>
            </a:r>
          </a:p>
          <a:p>
            <a:r>
              <a:rPr lang="en-US" dirty="0">
                <a:solidFill>
                  <a:schemeClr val="bg1">
                    <a:lumMod val="65000"/>
                  </a:schemeClr>
                </a:solidFill>
              </a:rPr>
              <a:t>Performance Improvement</a:t>
            </a:r>
          </a:p>
          <a:p>
            <a:r>
              <a:rPr lang="en-US" dirty="0">
                <a:solidFill>
                  <a:schemeClr val="bg1">
                    <a:lumMod val="65000"/>
                  </a:schemeClr>
                </a:solidFill>
              </a:rPr>
              <a:t>Current Performance</a:t>
            </a:r>
          </a:p>
          <a:p>
            <a:r>
              <a:rPr lang="en-US" dirty="0">
                <a:solidFill>
                  <a:schemeClr val="bg1">
                    <a:lumMod val="65000"/>
                  </a:schemeClr>
                </a:solidFill>
              </a:rPr>
              <a:t>QCTO Qualifications Development</a:t>
            </a:r>
          </a:p>
          <a:p>
            <a:r>
              <a:rPr lang="en-US" dirty="0">
                <a:solidFill>
                  <a:schemeClr val="bg1">
                    <a:lumMod val="65000"/>
                  </a:schemeClr>
                </a:solidFill>
              </a:rPr>
              <a:t>Lessons Learnt</a:t>
            </a:r>
          </a:p>
          <a:p>
            <a:r>
              <a:rPr lang="en-US" dirty="0">
                <a:solidFill>
                  <a:schemeClr val="bg1">
                    <a:lumMod val="65000"/>
                  </a:schemeClr>
                </a:solidFill>
              </a:rPr>
              <a:t>Conclusion</a:t>
            </a:r>
          </a:p>
          <a:p>
            <a:endParaRPr lang="en-US" dirty="0"/>
          </a:p>
          <a:p>
            <a:endParaRPr lang="en-US" sz="2400" dirty="0"/>
          </a:p>
        </p:txBody>
      </p:sp>
    </p:spTree>
    <p:extLst>
      <p:ext uri="{BB962C8B-B14F-4D97-AF65-F5344CB8AC3E}">
        <p14:creationId xmlns:p14="http://schemas.microsoft.com/office/powerpoint/2010/main" val="2418679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Background</a:t>
            </a:r>
            <a:endParaRPr lang="en-ZA" dirty="0"/>
          </a:p>
        </p:txBody>
      </p:sp>
      <p:sp>
        <p:nvSpPr>
          <p:cNvPr id="3" name="Content Placeholder 2"/>
          <p:cNvSpPr>
            <a:spLocks noGrp="1"/>
          </p:cNvSpPr>
          <p:nvPr>
            <p:ph idx="1"/>
          </p:nvPr>
        </p:nvSpPr>
        <p:spPr>
          <a:xfrm>
            <a:off x="457200" y="1198674"/>
            <a:ext cx="8229600" cy="4249627"/>
          </a:xfrm>
        </p:spPr>
        <p:txBody>
          <a:bodyPr>
            <a:normAutofit/>
          </a:bodyPr>
          <a:lstStyle/>
          <a:p>
            <a:r>
              <a:rPr lang="en-ZA" sz="2400" dirty="0"/>
              <a:t>The Fibre Processing and Manufacturing SETA (FP&amp;M SETA) is a public entity that is mandated to </a:t>
            </a:r>
            <a:endParaRPr lang="en-ZA" sz="2400" dirty="0" smtClean="0"/>
          </a:p>
          <a:p>
            <a:pPr lvl="1"/>
            <a:r>
              <a:rPr lang="en-ZA" sz="2400" dirty="0" smtClean="0"/>
              <a:t>provide </a:t>
            </a:r>
            <a:r>
              <a:rPr lang="en-ZA" sz="2400" dirty="0"/>
              <a:t>skills development services to the clothing, footwear, forestry, furniture, general goods, leather, packaging, printing, print media, publishing, pulp and paper, textiles and wood products sector. </a:t>
            </a:r>
            <a:endParaRPr lang="en-ZA" sz="2400" dirty="0" smtClean="0"/>
          </a:p>
          <a:p>
            <a:pPr lvl="1"/>
            <a:r>
              <a:rPr lang="en-ZA" sz="2400" dirty="0" smtClean="0"/>
              <a:t>implement </a:t>
            </a:r>
            <a:r>
              <a:rPr lang="en-ZA" sz="2400" dirty="0"/>
              <a:t>the objectives of </a:t>
            </a:r>
            <a:r>
              <a:rPr lang="en-ZA" sz="2400" dirty="0" smtClean="0"/>
              <a:t>NSDS III</a:t>
            </a:r>
          </a:p>
          <a:p>
            <a:pPr lvl="1"/>
            <a:r>
              <a:rPr lang="en-ZA" sz="2400" dirty="0" smtClean="0"/>
              <a:t>ensure </a:t>
            </a:r>
            <a:r>
              <a:rPr lang="en-ZA" sz="2400" dirty="0"/>
              <a:t>that people obtain the critical or scarce skills required to build the capacity of the sector to become economically sustainable and globally competitive. </a:t>
            </a:r>
            <a:endParaRPr lang="en-ZA" sz="2400" dirty="0" smtClean="0"/>
          </a:p>
          <a:p>
            <a:endParaRPr lang="en-ZA" dirty="0"/>
          </a:p>
        </p:txBody>
      </p:sp>
    </p:spTree>
    <p:extLst>
      <p:ext uri="{BB962C8B-B14F-4D97-AF65-F5344CB8AC3E}">
        <p14:creationId xmlns:p14="http://schemas.microsoft.com/office/powerpoint/2010/main" val="1541831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solidFill>
                  <a:schemeClr val="bg1">
                    <a:lumMod val="65000"/>
                  </a:schemeClr>
                </a:solidFill>
              </a:rPr>
              <a:t>Background</a:t>
            </a:r>
          </a:p>
          <a:p>
            <a:r>
              <a:rPr lang="en-US" sz="2400" dirty="0" smtClean="0"/>
              <a:t>About FP&amp;M SETA</a:t>
            </a:r>
          </a:p>
          <a:p>
            <a:r>
              <a:rPr lang="en-US" sz="2400" dirty="0" smtClean="0">
                <a:solidFill>
                  <a:schemeClr val="bg1">
                    <a:lumMod val="65000"/>
                  </a:schemeClr>
                </a:solidFill>
              </a:rPr>
              <a:t>The Turn-Around </a:t>
            </a:r>
            <a:r>
              <a:rPr lang="en-US" sz="2400" dirty="0" smtClean="0">
                <a:solidFill>
                  <a:schemeClr val="bg1">
                    <a:lumMod val="65000"/>
                  </a:schemeClr>
                </a:solidFill>
              </a:rPr>
              <a:t>Strategy</a:t>
            </a:r>
          </a:p>
          <a:p>
            <a:r>
              <a:rPr lang="en-US" dirty="0">
                <a:solidFill>
                  <a:schemeClr val="bg1">
                    <a:lumMod val="65000"/>
                  </a:schemeClr>
                </a:solidFill>
              </a:rPr>
              <a:t>The new FP&amp;M </a:t>
            </a:r>
            <a:r>
              <a:rPr lang="en-US" dirty="0" smtClean="0">
                <a:solidFill>
                  <a:schemeClr val="bg1">
                    <a:lumMod val="65000"/>
                  </a:schemeClr>
                </a:solidFill>
              </a:rPr>
              <a:t>SETA</a:t>
            </a:r>
          </a:p>
          <a:p>
            <a:r>
              <a:rPr lang="en-US" dirty="0">
                <a:solidFill>
                  <a:schemeClr val="bg1">
                    <a:lumMod val="65000"/>
                  </a:schemeClr>
                </a:solidFill>
              </a:rPr>
              <a:t>Performance Improvement</a:t>
            </a:r>
          </a:p>
          <a:p>
            <a:r>
              <a:rPr lang="en-US" dirty="0">
                <a:solidFill>
                  <a:schemeClr val="bg1">
                    <a:lumMod val="65000"/>
                  </a:schemeClr>
                </a:solidFill>
              </a:rPr>
              <a:t>Current Performance</a:t>
            </a:r>
          </a:p>
          <a:p>
            <a:r>
              <a:rPr lang="en-US" dirty="0">
                <a:solidFill>
                  <a:schemeClr val="bg1">
                    <a:lumMod val="65000"/>
                  </a:schemeClr>
                </a:solidFill>
              </a:rPr>
              <a:t>QCTO Qualifications Development</a:t>
            </a:r>
          </a:p>
          <a:p>
            <a:r>
              <a:rPr lang="en-US" dirty="0">
                <a:solidFill>
                  <a:schemeClr val="bg1">
                    <a:lumMod val="65000"/>
                  </a:schemeClr>
                </a:solidFill>
              </a:rPr>
              <a:t>Lessons Learnt</a:t>
            </a:r>
          </a:p>
          <a:p>
            <a:r>
              <a:rPr lang="en-US" dirty="0">
                <a:solidFill>
                  <a:schemeClr val="bg1">
                    <a:lumMod val="65000"/>
                  </a:schemeClr>
                </a:solidFill>
              </a:rPr>
              <a:t>Conclusion</a:t>
            </a:r>
          </a:p>
          <a:p>
            <a:endParaRPr lang="en-US" dirty="0"/>
          </a:p>
          <a:p>
            <a:endParaRPr lang="en-US" sz="2400" dirty="0"/>
          </a:p>
        </p:txBody>
      </p:sp>
    </p:spTree>
    <p:extLst>
      <p:ext uri="{BB962C8B-B14F-4D97-AF65-F5344CB8AC3E}">
        <p14:creationId xmlns:p14="http://schemas.microsoft.com/office/powerpoint/2010/main" val="2694134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FP&amp;M SETA</a:t>
            </a:r>
            <a:endParaRPr lang="en-US" dirty="0"/>
          </a:p>
        </p:txBody>
      </p:sp>
      <p:sp>
        <p:nvSpPr>
          <p:cNvPr id="3" name="Content Placeholder 2"/>
          <p:cNvSpPr>
            <a:spLocks noGrp="1"/>
          </p:cNvSpPr>
          <p:nvPr>
            <p:ph idx="1"/>
          </p:nvPr>
        </p:nvSpPr>
        <p:spPr>
          <a:xfrm>
            <a:off x="457200" y="1170556"/>
            <a:ext cx="8229600" cy="4525963"/>
          </a:xfrm>
          <a:noFill/>
        </p:spPr>
        <p:txBody>
          <a:bodyPr>
            <a:normAutofit/>
          </a:bodyPr>
          <a:lstStyle/>
          <a:p>
            <a:r>
              <a:rPr lang="en-US" sz="3200" b="1" dirty="0" smtClean="0">
                <a:solidFill>
                  <a:srgbClr val="7B9C52"/>
                </a:solidFill>
              </a:rPr>
              <a:t>Vision</a:t>
            </a:r>
          </a:p>
          <a:p>
            <a:pPr marL="0" indent="0">
              <a:buNone/>
            </a:pPr>
            <a:r>
              <a:rPr lang="en-ZA" sz="2200" dirty="0" smtClean="0"/>
              <a:t>Credible </a:t>
            </a:r>
            <a:r>
              <a:rPr lang="en-ZA" sz="2200" dirty="0"/>
              <a:t>and effective skills development partner ensuring the delivery of service excellence that will produce a highly-skilled world-class workforce through various skills development interventions</a:t>
            </a:r>
            <a:r>
              <a:rPr lang="en-ZA" sz="2200" dirty="0" smtClean="0"/>
              <a:t>.</a:t>
            </a:r>
          </a:p>
          <a:p>
            <a:pPr marL="0" indent="0">
              <a:buNone/>
            </a:pPr>
            <a:endParaRPr lang="en-ZA" sz="2200" dirty="0"/>
          </a:p>
          <a:p>
            <a:r>
              <a:rPr lang="en-US" sz="3200" b="1" dirty="0" smtClean="0">
                <a:solidFill>
                  <a:srgbClr val="7B9C52"/>
                </a:solidFill>
              </a:rPr>
              <a:t>Mission</a:t>
            </a:r>
          </a:p>
          <a:p>
            <a:pPr marL="0" indent="0">
              <a:buNone/>
            </a:pPr>
            <a:r>
              <a:rPr lang="en-ZA" sz="2200" dirty="0"/>
              <a:t>“To establish a credible institutional mechanism that facilitates an efficient and effective skills development process, through a range of quality services and partnerships, to contribute to the achievement of sector competitiveness, transformation and economic growth.”</a:t>
            </a:r>
            <a:endParaRPr lang="en-US" sz="2200" dirty="0"/>
          </a:p>
          <a:p>
            <a:pPr marL="0" indent="0">
              <a:buNone/>
            </a:pPr>
            <a:endParaRPr lang="en-US" sz="2200" dirty="0"/>
          </a:p>
        </p:txBody>
      </p:sp>
    </p:spTree>
    <p:extLst>
      <p:ext uri="{BB962C8B-B14F-4D97-AF65-F5344CB8AC3E}">
        <p14:creationId xmlns:p14="http://schemas.microsoft.com/office/powerpoint/2010/main" val="2695390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FP&amp;M SETA</a:t>
            </a:r>
            <a:endParaRPr lang="en-US" dirty="0"/>
          </a:p>
        </p:txBody>
      </p:sp>
      <p:sp>
        <p:nvSpPr>
          <p:cNvPr id="3" name="Content Placeholder 2"/>
          <p:cNvSpPr>
            <a:spLocks noGrp="1"/>
          </p:cNvSpPr>
          <p:nvPr>
            <p:ph idx="1"/>
          </p:nvPr>
        </p:nvSpPr>
        <p:spPr>
          <a:xfrm>
            <a:off x="457200" y="1568116"/>
            <a:ext cx="8229600" cy="4525963"/>
          </a:xfrm>
        </p:spPr>
        <p:txBody>
          <a:bodyPr>
            <a:normAutofit/>
          </a:bodyPr>
          <a:lstStyle/>
          <a:p>
            <a:r>
              <a:rPr lang="en-US" sz="3200" b="1" dirty="0" smtClean="0">
                <a:solidFill>
                  <a:srgbClr val="7B9C52"/>
                </a:solidFill>
              </a:rPr>
              <a:t>Values</a:t>
            </a:r>
            <a:endParaRPr lang="en-US" sz="2200" b="1" dirty="0" smtClean="0"/>
          </a:p>
          <a:p>
            <a:pPr lvl="1"/>
            <a:r>
              <a:rPr lang="en-ZA" sz="2200" dirty="0" smtClean="0"/>
              <a:t>Integrity</a:t>
            </a:r>
          </a:p>
          <a:p>
            <a:pPr lvl="1"/>
            <a:r>
              <a:rPr lang="en-ZA" sz="2200" dirty="0" smtClean="0"/>
              <a:t>Accountability </a:t>
            </a:r>
          </a:p>
          <a:p>
            <a:pPr lvl="1"/>
            <a:r>
              <a:rPr lang="en-ZA" sz="2200" dirty="0" smtClean="0"/>
              <a:t>Respect</a:t>
            </a:r>
          </a:p>
          <a:p>
            <a:pPr lvl="1"/>
            <a:r>
              <a:rPr lang="en-ZA" sz="2200" dirty="0" smtClean="0"/>
              <a:t>Service excellence</a:t>
            </a:r>
          </a:p>
          <a:p>
            <a:pPr lvl="1"/>
            <a:r>
              <a:rPr lang="en-ZA" sz="2200" dirty="0" smtClean="0"/>
              <a:t>Inclusive</a:t>
            </a:r>
            <a:r>
              <a:rPr lang="en-ZA" sz="2200" dirty="0"/>
              <a:t>, sustainable socio-economic transformational </a:t>
            </a:r>
            <a:r>
              <a:rPr lang="en-ZA" sz="2200" dirty="0" smtClean="0"/>
              <a:t>interventions</a:t>
            </a:r>
          </a:p>
          <a:p>
            <a:pPr lvl="1"/>
            <a:r>
              <a:rPr lang="en-US" sz="2200" dirty="0"/>
              <a:t>Uphold Anti-corrupt </a:t>
            </a:r>
            <a:r>
              <a:rPr lang="en-US" sz="2200" dirty="0" err="1" smtClean="0"/>
              <a:t>behaviour</a:t>
            </a:r>
            <a:endParaRPr lang="en-US" sz="2200" dirty="0"/>
          </a:p>
        </p:txBody>
      </p:sp>
    </p:spTree>
    <p:extLst>
      <p:ext uri="{BB962C8B-B14F-4D97-AF65-F5344CB8AC3E}">
        <p14:creationId xmlns:p14="http://schemas.microsoft.com/office/powerpoint/2010/main" val="123879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2"/>
          </p:nvPr>
        </p:nvSpPr>
        <p:spPr>
          <a:xfrm>
            <a:off x="457200" y="1330036"/>
            <a:ext cx="4040188" cy="4796127"/>
          </a:xfrm>
        </p:spPr>
        <p:txBody>
          <a:bodyPr>
            <a:normAutofit/>
          </a:bodyPr>
          <a:lstStyle/>
          <a:p>
            <a:r>
              <a:rPr lang="en-US" sz="2400" dirty="0" smtClean="0">
                <a:solidFill>
                  <a:schemeClr val="bg1">
                    <a:lumMod val="65000"/>
                  </a:schemeClr>
                </a:solidFill>
              </a:rPr>
              <a:t>Background</a:t>
            </a:r>
          </a:p>
          <a:p>
            <a:r>
              <a:rPr lang="en-US" sz="2400" dirty="0" smtClean="0">
                <a:solidFill>
                  <a:schemeClr val="bg1">
                    <a:lumMod val="65000"/>
                  </a:schemeClr>
                </a:solidFill>
              </a:rPr>
              <a:t>About FP&amp;M SETA</a:t>
            </a:r>
          </a:p>
          <a:p>
            <a:r>
              <a:rPr lang="en-US" sz="2400" dirty="0" smtClean="0"/>
              <a:t>The Turn-Around </a:t>
            </a:r>
            <a:r>
              <a:rPr lang="en-US" sz="2400" dirty="0" smtClean="0"/>
              <a:t>Strategy</a:t>
            </a:r>
          </a:p>
          <a:p>
            <a:r>
              <a:rPr lang="en-US" dirty="0">
                <a:solidFill>
                  <a:schemeClr val="bg1">
                    <a:lumMod val="65000"/>
                  </a:schemeClr>
                </a:solidFill>
              </a:rPr>
              <a:t>The new FP&amp;M </a:t>
            </a:r>
            <a:r>
              <a:rPr lang="en-US" dirty="0" smtClean="0">
                <a:solidFill>
                  <a:schemeClr val="bg1">
                    <a:lumMod val="65000"/>
                  </a:schemeClr>
                </a:solidFill>
              </a:rPr>
              <a:t>SETA</a:t>
            </a:r>
          </a:p>
          <a:p>
            <a:r>
              <a:rPr lang="en-US" dirty="0">
                <a:solidFill>
                  <a:schemeClr val="bg1">
                    <a:lumMod val="65000"/>
                  </a:schemeClr>
                </a:solidFill>
              </a:rPr>
              <a:t>Performance Improvement</a:t>
            </a:r>
          </a:p>
          <a:p>
            <a:r>
              <a:rPr lang="en-US" dirty="0">
                <a:solidFill>
                  <a:schemeClr val="bg1">
                    <a:lumMod val="65000"/>
                  </a:schemeClr>
                </a:solidFill>
              </a:rPr>
              <a:t>Current Performance</a:t>
            </a:r>
          </a:p>
          <a:p>
            <a:r>
              <a:rPr lang="en-US" dirty="0">
                <a:solidFill>
                  <a:schemeClr val="bg1">
                    <a:lumMod val="65000"/>
                  </a:schemeClr>
                </a:solidFill>
              </a:rPr>
              <a:t>QCTO Qualifications Development</a:t>
            </a:r>
          </a:p>
          <a:p>
            <a:r>
              <a:rPr lang="en-US" dirty="0">
                <a:solidFill>
                  <a:schemeClr val="bg1">
                    <a:lumMod val="65000"/>
                  </a:schemeClr>
                </a:solidFill>
              </a:rPr>
              <a:t>Lessons Learnt</a:t>
            </a:r>
          </a:p>
          <a:p>
            <a:r>
              <a:rPr lang="en-US" dirty="0">
                <a:solidFill>
                  <a:schemeClr val="bg1">
                    <a:lumMod val="65000"/>
                  </a:schemeClr>
                </a:solidFill>
              </a:rPr>
              <a:t>Conclusion</a:t>
            </a:r>
          </a:p>
          <a:p>
            <a:endParaRPr lang="en-US" dirty="0"/>
          </a:p>
          <a:p>
            <a:endParaRPr lang="en-US" sz="2400" dirty="0"/>
          </a:p>
        </p:txBody>
      </p:sp>
    </p:spTree>
    <p:extLst>
      <p:ext uri="{BB962C8B-B14F-4D97-AF65-F5344CB8AC3E}">
        <p14:creationId xmlns:p14="http://schemas.microsoft.com/office/powerpoint/2010/main" val="2637801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2871</TotalTime>
  <Words>2260</Words>
  <Application>Microsoft Office PowerPoint</Application>
  <PresentationFormat>On-screen Show (4:3)</PresentationFormat>
  <Paragraphs>457</Paragraphs>
  <Slides>39</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FP&amp;M SETA’S PERFORMANCE IMPROVEMENT </vt:lpstr>
      <vt:lpstr>Contents</vt:lpstr>
      <vt:lpstr>PowerPoint Presentation</vt:lpstr>
      <vt:lpstr>Contents</vt:lpstr>
      <vt:lpstr>Background</vt:lpstr>
      <vt:lpstr>Contents</vt:lpstr>
      <vt:lpstr>About the FP&amp;M SETA</vt:lpstr>
      <vt:lpstr>About the FP&amp;M SETA</vt:lpstr>
      <vt:lpstr>Contents</vt:lpstr>
      <vt:lpstr>The Turn-Around Strategy</vt:lpstr>
      <vt:lpstr> The Turn-Around Strategy</vt:lpstr>
      <vt:lpstr>The Turn-Around Strategy</vt:lpstr>
      <vt:lpstr>Contents</vt:lpstr>
      <vt:lpstr>The New FP&amp;M SETA</vt:lpstr>
      <vt:lpstr>The New FP&amp;M SETA</vt:lpstr>
      <vt:lpstr>The New FP&amp;M SETA</vt:lpstr>
      <vt:lpstr>The New FP&amp;M SETA</vt:lpstr>
      <vt:lpstr>Contents</vt:lpstr>
      <vt:lpstr>Performance Improvement</vt:lpstr>
      <vt:lpstr>Performance Improvement</vt:lpstr>
      <vt:lpstr>Performance Improvement</vt:lpstr>
      <vt:lpstr>Performance Improvement</vt:lpstr>
      <vt:lpstr>Performance Improvement</vt:lpstr>
      <vt:lpstr>PowerPoint Presentation</vt:lpstr>
      <vt:lpstr>Geographical Spread of Learners</vt:lpstr>
      <vt:lpstr>PowerPoint Presentation</vt:lpstr>
      <vt:lpstr>Contents</vt:lpstr>
      <vt:lpstr>PowerPoint Presentation</vt:lpstr>
      <vt:lpstr>Current Performance</vt:lpstr>
      <vt:lpstr>Current Performance</vt:lpstr>
      <vt:lpstr>Current Performance</vt:lpstr>
      <vt:lpstr>Contents</vt:lpstr>
      <vt:lpstr>QCTO Qualifications Development</vt:lpstr>
      <vt:lpstr>Contents</vt:lpstr>
      <vt:lpstr>Lessons Learnt</vt:lpstr>
      <vt:lpstr>Contents</vt:lpstr>
      <vt:lpstr>Conclusion</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Clinton Jacobs</dc:creator>
  <cp:lastModifiedBy>Elmine Baumann</cp:lastModifiedBy>
  <cp:revision>239</cp:revision>
  <cp:lastPrinted>2014-11-05T06:47:13Z</cp:lastPrinted>
  <dcterms:created xsi:type="dcterms:W3CDTF">2014-07-21T13:29:19Z</dcterms:created>
  <dcterms:modified xsi:type="dcterms:W3CDTF">2015-01-17T11:36:31Z</dcterms:modified>
</cp:coreProperties>
</file>