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69" r:id="rId3"/>
    <p:sldId id="370" r:id="rId4"/>
    <p:sldId id="371" r:id="rId5"/>
    <p:sldId id="372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2" r:id="rId14"/>
    <p:sldId id="385" r:id="rId15"/>
    <p:sldId id="396" r:id="rId16"/>
    <p:sldId id="388" r:id="rId17"/>
    <p:sldId id="389" r:id="rId18"/>
    <p:sldId id="397" r:id="rId19"/>
    <p:sldId id="394" r:id="rId20"/>
    <p:sldId id="355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C81A2A-2397-40D1-8A41-3E253DECC9CC}">
          <p14:sldIdLst>
            <p14:sldId id="257"/>
            <p14:sldId id="369"/>
            <p14:sldId id="370"/>
            <p14:sldId id="371"/>
            <p14:sldId id="372"/>
            <p14:sldId id="374"/>
            <p14:sldId id="375"/>
            <p14:sldId id="376"/>
            <p14:sldId id="377"/>
            <p14:sldId id="378"/>
            <p14:sldId id="379"/>
            <p14:sldId id="380"/>
            <p14:sldId id="382"/>
            <p14:sldId id="385"/>
            <p14:sldId id="396"/>
            <p14:sldId id="388"/>
            <p14:sldId id="389"/>
            <p14:sldId id="397"/>
            <p14:sldId id="394"/>
            <p14:sldId id="355"/>
          </p14:sldIdLst>
        </p14:section>
        <p14:section name="Untitled Section" id="{39657FAA-4D45-4DC3-A134-95ACB9BE9A9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9C52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434" autoAdjust="0"/>
  </p:normalViewPr>
  <p:slideViewPr>
    <p:cSldViewPr snapToGrid="0">
      <p:cViewPr varScale="1">
        <p:scale>
          <a:sx n="62" d="100"/>
          <a:sy n="62" d="100"/>
        </p:scale>
        <p:origin x="868" y="10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3E86B-A7C7-4A75-9A63-AEB9D2A5E39A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926EE-CE7F-46EE-B32A-00E0847857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0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8C5B5-84EC-4A8D-95E9-4F37B21B9CB8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16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888F4-0D07-4A15-9798-109BA8CC7880}" type="slidenum">
              <a:rPr lang="en-ZA" smtClean="0"/>
              <a:pPr>
                <a:defRPr/>
              </a:pPr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942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311" y="4082242"/>
            <a:ext cx="5862437" cy="1693425"/>
          </a:xfrm>
        </p:spPr>
        <p:txBody>
          <a:bodyPr>
            <a:normAutofit/>
          </a:bodyPr>
          <a:lstStyle>
            <a:lvl1pPr algn="l">
              <a:lnSpc>
                <a:spcPct val="12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7949" y="5530412"/>
            <a:ext cx="8534400" cy="825938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8879" y="-66947"/>
            <a:ext cx="5705415" cy="69249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391" y="-189247"/>
            <a:ext cx="6470808" cy="2588323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126164"/>
            <a:ext cx="12192000" cy="731836"/>
          </a:xfrm>
          <a:prstGeom prst="rect">
            <a:avLst/>
          </a:prstGeom>
          <a:solidFill>
            <a:srgbClr val="4F73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374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3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0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3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3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4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8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1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2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126164"/>
            <a:ext cx="12192000" cy="731836"/>
          </a:xfrm>
          <a:prstGeom prst="rect">
            <a:avLst/>
          </a:prstGeom>
          <a:solidFill>
            <a:srgbClr val="4F73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466079" y="245242"/>
            <a:ext cx="8737600" cy="832071"/>
          </a:xfrm>
          <a:prstGeom prst="rect">
            <a:avLst/>
          </a:prstGeom>
          <a:solidFill>
            <a:srgbClr val="7B9C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sz="1800" dirty="0">
              <a:solidFill>
                <a:srgbClr val="9BBB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232" y="5567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89"/>
            <a:fld id="{7EE64FED-176C-7041-9AB1-C30BA21FDC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189"/>
              <a:t>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89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89"/>
            <a:fld id="{4F170DD6-C84C-984E-83C8-F919C4C50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189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screen">
            <a:alphaModFix amt="6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0259" y="4572000"/>
            <a:ext cx="1883420" cy="2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41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457189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ZaneleS@fpmseta.org.za" TargetMode="External"/><Relationship Id="rId2" Type="http://schemas.openxmlformats.org/officeDocument/2006/relationships/hyperlink" Target="mailto:ansien@fpmseta.org.z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hilweK@fpmseta.org.za" TargetMode="External"/><Relationship Id="rId4" Type="http://schemas.openxmlformats.org/officeDocument/2006/relationships/hyperlink" Target="mailto:LennyP@fmpseta.org.z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017477"/>
            <a:ext cx="8063345" cy="1090246"/>
          </a:xfrm>
          <a:prstGeom prst="rect">
            <a:avLst/>
          </a:prstGeom>
          <a:solidFill>
            <a:srgbClr val="7B9C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3200" b="1" dirty="0"/>
              <a:t>MG &amp; DG Workshops 2022/2023</a:t>
            </a:r>
          </a:p>
          <a:p>
            <a:pPr algn="ctr" defTabSz="457189"/>
            <a:r>
              <a:rPr lang="en-US" sz="2400" dirty="0">
                <a:solidFill>
                  <a:prstClr val="white"/>
                </a:solidFill>
              </a:rPr>
              <a:t>Quality Assurance Presentation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5102" y="1277003"/>
            <a:ext cx="3873863" cy="387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21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Application for Trade Test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011"/>
            <a:ext cx="10515600" cy="4783592"/>
          </a:xfrm>
        </p:spPr>
        <p:txBody>
          <a:bodyPr/>
          <a:lstStyle/>
          <a:p>
            <a:pPr marL="533400" lvl="0" indent="-533400" fontAlgn="base">
              <a:buNone/>
            </a:pP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	</a:t>
            </a: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Trade </a:t>
            </a:r>
            <a:r>
              <a:rPr lang="en-ZA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Certificate</a:t>
            </a: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application:</a:t>
            </a:r>
          </a:p>
          <a:p>
            <a:pPr marL="1077913" lvl="0" indent="-4460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Certified copy of ID; </a:t>
            </a:r>
          </a:p>
          <a:p>
            <a:pPr marL="1077913" lvl="0" indent="-4460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Contract;</a:t>
            </a:r>
          </a:p>
          <a:p>
            <a:pPr marL="1077913" lvl="0" indent="-4460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Theory certificates; </a:t>
            </a:r>
          </a:p>
          <a:p>
            <a:pPr marL="1077913" lvl="0" indent="-4460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Logbook – modules signed off;</a:t>
            </a:r>
          </a:p>
          <a:p>
            <a:pPr marL="1077913" lvl="0" indent="-4460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Trade test report;</a:t>
            </a:r>
          </a:p>
          <a:p>
            <a:pPr marL="1077913" lvl="0" indent="-4460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Accreditation status; (Accredited with NAMB as a Trade Test Centre)</a:t>
            </a:r>
          </a:p>
          <a:p>
            <a:pPr marL="1077913" indent="-446088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Proof of registered assessor and moderator. (Registration with NAMB)</a:t>
            </a:r>
          </a:p>
          <a:p>
            <a:pPr marL="1077913" indent="-446088">
              <a:buFont typeface="Calibri" panose="020F0502020204030204" pitchFamily="34" charset="0"/>
              <a:buChar char="-"/>
            </a:pPr>
            <a:endParaRPr lang="en-ZA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33400" indent="-533400">
              <a:buNone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	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FP&amp;M SETA submit applications for certification once a week to NAMB </a:t>
            </a:r>
          </a:p>
          <a:p>
            <a:pPr marL="533400" indent="-533400"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4215915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Apprentice Certification (Continues…)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388" y="1348033"/>
            <a:ext cx="10504041" cy="45546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 persons who are contracted on a learning programme agreement will be allowed three trade test attempts to be tested during the agreement period.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not found competent in the three attempts during the agreement period, the applicant must be referred to the ARPL process. 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Trade Test Centre must forward the trade test report to the Seta within three working days of completion of the trade test;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HOWEVER, if a person has completed the learning programme or a POE four years before applying to undergo the trade test, they MUST undergo a </a:t>
            </a:r>
            <a:r>
              <a:rPr lang="en-US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ARPL 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process</a:t>
            </a:r>
            <a:r>
              <a:rPr lang="en-US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before the actual trade test.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5144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Apprentice Certification (Continues…)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232" y="1419049"/>
            <a:ext cx="10520315" cy="440912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NAMB must recommend certification of qualifying learners to QCTO within twenty-one working days after verifying the results;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Provided that the relevant criteria for certification have been met, the QCTO will issue and distribute the National Trade Test certificate within twenty-one working days of receipt of the recommendation from NAMB;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Application for the replacement of a trade certificate must be submitted to the FP&amp;M Seta as per the application form.</a:t>
            </a: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EE485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Trade Certificates will be replaced by the QCTO at a cost as annually  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EE485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determined by QCTO.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42228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Accreditation of SDPs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232" y="1198674"/>
            <a:ext cx="9997440" cy="4485845"/>
          </a:xfrm>
        </p:spPr>
        <p:txBody>
          <a:bodyPr>
            <a:noAutofit/>
          </a:bodyPr>
          <a:lstStyle/>
          <a:p>
            <a:pPr marL="0" lvl="1" indent="0" fontAlgn="base">
              <a:lnSpc>
                <a:spcPct val="100000"/>
              </a:lnSpc>
              <a:spcBef>
                <a:spcPts val="600"/>
              </a:spcBef>
              <a:buNone/>
            </a:pPr>
            <a:endParaRPr lang="en-ZA" sz="2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33400" lvl="1" indent="-5334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Letter of Intent Template for SDP’s must be completed on the QCTO website; </a:t>
            </a: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ZA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33400" lvl="1" indent="-5334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QCTO will issue a letter of recommendation to the applicant;</a:t>
            </a:r>
          </a:p>
          <a:p>
            <a:pPr marL="0" lvl="1" indent="0" fontAlgn="base">
              <a:lnSpc>
                <a:spcPct val="100000"/>
              </a:lnSpc>
              <a:spcBef>
                <a:spcPts val="600"/>
              </a:spcBef>
              <a:buNone/>
            </a:pPr>
            <a:endParaRPr lang="en-ZA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33400" lvl="1" indent="-5334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Application must be completed online on the QCTO website;</a:t>
            </a:r>
            <a:endParaRPr lang="en-ZA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33400" lvl="1" indent="-5334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ZA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33400" lvl="1" indent="-5334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QCTO will arrange physical visits and compile a report on findings</a:t>
            </a: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ZA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33400" lvl="1" indent="-5334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QCTO will issue all accreditation letters of successful applications;</a:t>
            </a: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ZA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33400" lvl="1" indent="-533400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QCTO fully responsible for accreditation of all SDP’s and registration of all Occupational Qualifications</a:t>
            </a: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en-Z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6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0" y="55674"/>
            <a:ext cx="8472272" cy="1143000"/>
          </a:xfrm>
        </p:spPr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Responsibilities of QCTO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814" y="1198674"/>
            <a:ext cx="10761247" cy="4646725"/>
          </a:xfrm>
        </p:spPr>
        <p:txBody>
          <a:bodyPr>
            <a:normAutofit/>
          </a:bodyPr>
          <a:lstStyle/>
          <a:p>
            <a:pPr marL="715963" marR="667385" indent="-357188" algn="just">
              <a:lnSpc>
                <a:spcPct val="111000"/>
              </a:lnSpc>
              <a:spcAft>
                <a:spcPts val="340"/>
              </a:spcAft>
              <a:buFont typeface="Wingdings" panose="05000000000000000000" pitchFamily="2" charset="2"/>
              <a:buChar char="v"/>
            </a:pPr>
            <a:r>
              <a:rPr lang="en-ZA" sz="20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Consult the SETA on OQSF policy and strategic matters that may affect the functioning of the SETA;</a:t>
            </a:r>
          </a:p>
          <a:p>
            <a:pPr marL="715963" marR="667385" indent="-357188" algn="just">
              <a:lnSpc>
                <a:spcPct val="111000"/>
              </a:lnSpc>
              <a:spcAft>
                <a:spcPts val="380"/>
              </a:spcAft>
              <a:buFont typeface="Wingdings" panose="05000000000000000000" pitchFamily="2" charset="2"/>
              <a:buChar char="v"/>
            </a:pPr>
            <a:r>
              <a:rPr lang="en-ZA" sz="20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Provide the SETA with guidance, training and support to standardise policies, procedures and templates;</a:t>
            </a:r>
          </a:p>
          <a:p>
            <a:pPr marL="715963" marR="667385" indent="-357188" algn="just">
              <a:lnSpc>
                <a:spcPct val="111000"/>
              </a:lnSpc>
              <a:spcAft>
                <a:spcPts val="25"/>
              </a:spcAft>
              <a:buFont typeface="Wingdings" panose="05000000000000000000" pitchFamily="2" charset="2"/>
              <a:buChar char="v"/>
            </a:pPr>
            <a:r>
              <a:rPr lang="en-ZA" sz="20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Assist the SETA where applicable in performing its functions and responsibilities;</a:t>
            </a:r>
            <a:endParaRPr lang="en-ZA" sz="2000" b="1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715963" marR="667385" indent="-357188" algn="just">
              <a:lnSpc>
                <a:spcPct val="111000"/>
              </a:lnSpc>
              <a:spcAft>
                <a:spcPts val="480"/>
              </a:spcAft>
              <a:buFont typeface="Wingdings" panose="05000000000000000000" pitchFamily="2" charset="2"/>
              <a:buChar char="v"/>
            </a:pPr>
            <a:r>
              <a:rPr lang="en-ZA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Accreditation of SDP’s and Trade Test Centres</a:t>
            </a:r>
          </a:p>
          <a:p>
            <a:pPr marL="715963" marR="667385" indent="-357188" algn="just">
              <a:lnSpc>
                <a:spcPct val="111000"/>
              </a:lnSpc>
              <a:spcAft>
                <a:spcPts val="480"/>
              </a:spcAft>
              <a:buFont typeface="Wingdings" panose="05000000000000000000" pitchFamily="2" charset="2"/>
              <a:buChar char="v"/>
            </a:pPr>
            <a:r>
              <a:rPr lang="en-ZA" sz="20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Issuing of learnership certificates for Occupational Certificates and issuing of Trade Certificates;</a:t>
            </a:r>
          </a:p>
          <a:p>
            <a:pPr marL="715963" marR="667385" indent="-357188" algn="just">
              <a:lnSpc>
                <a:spcPct val="111000"/>
              </a:lnSpc>
              <a:spcAft>
                <a:spcPts val="480"/>
              </a:spcAft>
              <a:buFont typeface="Wingdings" panose="05000000000000000000" pitchFamily="2" charset="2"/>
              <a:buChar char="v"/>
            </a:pPr>
            <a:r>
              <a:rPr lang="en-ZA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Registration of Occupational Qualifications, Part Qualifications and Skills Programmes;</a:t>
            </a:r>
          </a:p>
          <a:p>
            <a:pPr marL="715963" marR="667385" indent="-357188" algn="just">
              <a:lnSpc>
                <a:spcPct val="111000"/>
              </a:lnSpc>
              <a:spcAft>
                <a:spcPts val="480"/>
              </a:spcAft>
              <a:buFont typeface="Wingdings" panose="05000000000000000000" pitchFamily="2" charset="2"/>
              <a:buChar char="v"/>
            </a:pPr>
            <a:r>
              <a:rPr lang="en-ZA" sz="20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Recommend registration of Learnerships to DHET;</a:t>
            </a:r>
          </a:p>
          <a:p>
            <a:pPr marL="715963" marR="667385" indent="-357188" algn="just">
              <a:lnSpc>
                <a:spcPct val="111000"/>
              </a:lnSpc>
              <a:spcAft>
                <a:spcPts val="480"/>
              </a:spcAft>
              <a:buFont typeface="Wingdings" panose="05000000000000000000" pitchFamily="2" charset="2"/>
              <a:buChar char="v"/>
            </a:pPr>
            <a:r>
              <a:rPr lang="en-ZA" sz="20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Held monthly meetings with FP&amp;M Seta addressing challenges.</a:t>
            </a:r>
            <a:endParaRPr lang="en-ZA" sz="200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ZA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75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0" y="55674"/>
            <a:ext cx="8472272" cy="1143000"/>
          </a:xfrm>
        </p:spPr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Responsibilities of FP&amp;M Seta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669" y="1198674"/>
            <a:ext cx="10454326" cy="4325433"/>
          </a:xfrm>
        </p:spPr>
        <p:txBody>
          <a:bodyPr>
            <a:normAutofit fontScale="92500" lnSpcReduction="10000"/>
          </a:bodyPr>
          <a:lstStyle/>
          <a:p>
            <a:pPr marL="0" marR="667385" indent="0" algn="just">
              <a:lnSpc>
                <a:spcPct val="111000"/>
              </a:lnSpc>
              <a:spcAft>
                <a:spcPts val="340"/>
              </a:spcAft>
              <a:buNone/>
            </a:pPr>
            <a:r>
              <a:rPr lang="en-ZA" sz="2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The SETA undertakes to develop, implement and assist the QCTO </a:t>
            </a:r>
            <a:r>
              <a:rPr lang="en-ZA" sz="22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 per the Service Learning Agreement signed with the QCTO</a:t>
            </a:r>
            <a:endParaRPr lang="en-ZA" sz="220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536575" marR="667385" indent="-357188" algn="just">
              <a:lnSpc>
                <a:spcPct val="111000"/>
              </a:lnSpc>
              <a:spcAft>
                <a:spcPts val="340"/>
              </a:spcAft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Qualification Development;</a:t>
            </a:r>
          </a:p>
          <a:p>
            <a:pPr marL="536575" marR="667385" indent="-357188" algn="just">
              <a:lnSpc>
                <a:spcPct val="111000"/>
              </a:lnSpc>
              <a:spcAft>
                <a:spcPts val="340"/>
              </a:spcAft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Accreditation Roles and Responsibilities;</a:t>
            </a:r>
          </a:p>
          <a:p>
            <a:pPr marL="536575" marR="667385" indent="-357188" algn="just">
              <a:lnSpc>
                <a:spcPct val="111000"/>
              </a:lnSpc>
              <a:spcAft>
                <a:spcPts val="340"/>
              </a:spcAft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Assessment Roles and Responsibilities;</a:t>
            </a:r>
            <a:endParaRPr lang="en-ZA" sz="2200" i="1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536575" marR="667385" indent="-357188" algn="just">
              <a:lnSpc>
                <a:spcPct val="111000"/>
              </a:lnSpc>
              <a:spcAft>
                <a:spcPts val="340"/>
              </a:spcAft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Certification Roles and Responsibilities;</a:t>
            </a:r>
          </a:p>
          <a:p>
            <a:pPr marL="536575" marR="667385" indent="-357188" algn="just">
              <a:lnSpc>
                <a:spcPct val="111000"/>
              </a:lnSpc>
              <a:spcAft>
                <a:spcPts val="340"/>
              </a:spcAft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SDP’s and Work Place Accreditations Roles and Responsibilities;</a:t>
            </a:r>
          </a:p>
          <a:p>
            <a:pPr marL="536575" marR="667385" indent="-357188" algn="just">
              <a:lnSpc>
                <a:spcPct val="111000"/>
              </a:lnSpc>
              <a:spcAft>
                <a:spcPts val="340"/>
              </a:spcAft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Submit regular reports;</a:t>
            </a:r>
            <a:endParaRPr lang="en-ZA" sz="2200" i="1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536575" marR="667385" indent="-357188" algn="just">
              <a:lnSpc>
                <a:spcPct val="111000"/>
              </a:lnSpc>
              <a:spcAft>
                <a:spcPts val="340"/>
              </a:spcAft>
              <a:buFont typeface="Wingdings" panose="05000000000000000000" pitchFamily="2" charset="2"/>
              <a:buChar char="v"/>
            </a:pPr>
            <a:endParaRPr lang="en-ZA" sz="2200" i="1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179387" marR="667385" indent="0" algn="just">
              <a:lnSpc>
                <a:spcPct val="111000"/>
              </a:lnSpc>
              <a:spcAft>
                <a:spcPts val="340"/>
              </a:spcAft>
              <a:buNone/>
            </a:pPr>
            <a:r>
              <a:rPr lang="en-ZA" sz="22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The FP&amp;M Seta will invite delegates from the QCTO to meetings and workshops as well as share resources when necessary.</a:t>
            </a:r>
          </a:p>
          <a:p>
            <a:pPr marL="179387" marR="667385" indent="0" algn="just">
              <a:lnSpc>
                <a:spcPct val="111000"/>
              </a:lnSpc>
              <a:spcAft>
                <a:spcPts val="340"/>
              </a:spcAft>
              <a:buNone/>
            </a:pPr>
            <a:endParaRPr lang="en-ZA" sz="180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ZA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644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0" y="55674"/>
            <a:ext cx="8380832" cy="1143000"/>
          </a:xfrm>
        </p:spPr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Occupational Qualifications and Trades Development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241" y="1498862"/>
            <a:ext cx="10108284" cy="3697455"/>
          </a:xfrm>
        </p:spPr>
        <p:txBody>
          <a:bodyPr>
            <a:normAutofit/>
          </a:bodyPr>
          <a:lstStyle/>
          <a:p>
            <a:pPr marL="525463" indent="-441325" defTabSz="457189" fontAlgn="b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tabLst>
                <a:tab pos="1074738" algn="l"/>
              </a:tabLst>
              <a:defRPr/>
            </a:pPr>
            <a:r>
              <a:rPr lang="en-ZA" sz="2200" b="1" i="0" u="none" strike="noStrike" baseline="0" dirty="0">
                <a:solidFill>
                  <a:schemeClr val="tx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94</a:t>
            </a:r>
            <a:r>
              <a:rPr lang="en-ZA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</a:t>
            </a: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Occupational Qualifications are registered with SAQA;</a:t>
            </a:r>
          </a:p>
          <a:p>
            <a:pPr marL="525463" indent="-441325" algn="l" fontAlgn="b">
              <a:spcBef>
                <a:spcPts val="600"/>
              </a:spcBef>
              <a:buFont typeface="Wingdings" panose="05000000000000000000" pitchFamily="2" charset="2"/>
              <a:buChar char="v"/>
              <a:tabLst>
                <a:tab pos="1074738" algn="l"/>
              </a:tabLst>
            </a:pPr>
            <a:r>
              <a:rPr lang="en-US" sz="2200" b="1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	</a:t>
            </a:r>
            <a:r>
              <a:rPr lang="en-US" sz="2200" b="0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Qualifications with SAQA to be registered</a:t>
            </a:r>
          </a:p>
          <a:p>
            <a:pPr marL="525463" indent="-441325" algn="l" fontAlgn="b">
              <a:spcBef>
                <a:spcPts val="600"/>
              </a:spcBef>
              <a:buFont typeface="Wingdings" panose="05000000000000000000" pitchFamily="2" charset="2"/>
              <a:buChar char="v"/>
              <a:tabLst>
                <a:tab pos="1074738" algn="l"/>
              </a:tabLst>
            </a:pPr>
            <a:r>
              <a:rPr lang="en-US" sz="2200" b="1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2200" b="0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Qualification resubmitted for  registration with SAQA</a:t>
            </a:r>
          </a:p>
          <a:p>
            <a:pPr marL="525463" indent="-441325" algn="l" fontAlgn="b">
              <a:spcBef>
                <a:spcPts val="600"/>
              </a:spcBef>
              <a:buFont typeface="Wingdings" panose="05000000000000000000" pitchFamily="2" charset="2"/>
              <a:buChar char="v"/>
              <a:tabLst>
                <a:tab pos="1074738" algn="l"/>
              </a:tabLst>
            </a:pPr>
            <a:r>
              <a:rPr lang="en-US" sz="2200" b="1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2200" b="0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Trade Qualifications with QCTO for comments and feedback</a:t>
            </a:r>
          </a:p>
          <a:p>
            <a:pPr marL="525463" indent="-441325" algn="l" fontAlgn="b">
              <a:spcBef>
                <a:spcPts val="600"/>
              </a:spcBef>
              <a:buFont typeface="Wingdings" panose="05000000000000000000" pitchFamily="2" charset="2"/>
              <a:buChar char="v"/>
              <a:tabLst>
                <a:tab pos="1074738" algn="l"/>
              </a:tabLst>
            </a:pPr>
            <a:r>
              <a:rPr lang="en-US" sz="2200" b="1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46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2200" b="0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Learnership applications submitted to QCTO for registration </a:t>
            </a:r>
          </a:p>
          <a:p>
            <a:pPr marL="525463" indent="-441325" algn="l" fontAlgn="b">
              <a:spcBef>
                <a:spcPts val="600"/>
              </a:spcBef>
              <a:buFont typeface="Wingdings" panose="05000000000000000000" pitchFamily="2" charset="2"/>
              <a:buChar char="v"/>
              <a:tabLst>
                <a:tab pos="1074738" algn="l"/>
              </a:tabLst>
            </a:pPr>
            <a:r>
              <a:rPr lang="en-US" sz="2200" b="1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29	</a:t>
            </a:r>
            <a:r>
              <a:rPr lang="en-US" sz="2200" b="0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QA assisting with the applications for the registration of Skills Programmes</a:t>
            </a:r>
          </a:p>
          <a:p>
            <a:pPr marL="525463" indent="-441325" algn="l" fontAlgn="b">
              <a:spcBef>
                <a:spcPts val="600"/>
              </a:spcBef>
              <a:buFont typeface="Wingdings" panose="05000000000000000000" pitchFamily="2" charset="2"/>
              <a:buChar char="v"/>
              <a:tabLst>
                <a:tab pos="1074738" algn="l"/>
              </a:tabLst>
            </a:pPr>
            <a:r>
              <a:rPr lang="en-US" sz="2200" b="1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29	</a:t>
            </a:r>
            <a:r>
              <a:rPr lang="en-US" sz="2200" b="0" baseline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Textiles trades to be resubmitted to NAMB and QCTO for registration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4642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Accreditations on Occupational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668" y="1357460"/>
            <a:ext cx="10372840" cy="38630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Companies under the FP&amp;M SETA are applying for accreditation on QCTO’s Occupational Qualifications, and some of them are already being accredited;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Qualifications Assessment Specifications (QAS) Addendum are being developed, revised and approved across all registered occupational qualifications;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Occupational qualifications have approved learning materials.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54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E- Learning Development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522" y="1423446"/>
            <a:ext cx="10353985" cy="37971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E-learning system:</a:t>
            </a:r>
          </a:p>
          <a:p>
            <a:pPr marL="0" indent="0">
              <a:buNone/>
            </a:pP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AutoNum type="arabicPeriod"/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Stakeholder will be able to register on the system and access learning interventions.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Learner will be registered to the system and allowed to access learning modules as per their accreditation status.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Assessments will be conducted on-line and evidence of the practical component will be uploaded to the system.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Workplace training evidence will be uploaded in the format of a logbook.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QCTO will be responsible for the external moderation and certification of learners completed the occupational qualification.</a:t>
            </a:r>
          </a:p>
          <a:p>
            <a:pPr marL="0" indent="0">
              <a:buNone/>
            </a:pP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AutoNum type="arabicPeriod"/>
            </a:pP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9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4D78C-8987-458E-979D-087395F7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55674"/>
            <a:ext cx="8304632" cy="1143000"/>
          </a:xfrm>
        </p:spPr>
        <p:txBody>
          <a:bodyPr>
            <a:normAutofit/>
          </a:bodyPr>
          <a:lstStyle/>
          <a:p>
            <a:pPr algn="r"/>
            <a:r>
              <a:rPr lang="en-ZA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C83DA-F04A-49CE-A9FA-AA02755A9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095" y="1483577"/>
            <a:ext cx="10177862" cy="2030095"/>
          </a:xfrm>
        </p:spPr>
        <p:txBody>
          <a:bodyPr>
            <a:normAutofit fontScale="92500" lnSpcReduction="20000"/>
          </a:bodyPr>
          <a:lstStyle/>
          <a:p>
            <a:pPr marL="0" lvl="0" indent="0" algn="ctr" fontAlgn="base">
              <a:buNone/>
            </a:pPr>
            <a:r>
              <a:rPr lang="en-ZA" sz="2400" dirty="0">
                <a:solidFill>
                  <a:schemeClr val="tx1"/>
                </a:solidFill>
              </a:rPr>
              <a:t>For queries regarding </a:t>
            </a:r>
            <a:r>
              <a:rPr lang="en-ZA" sz="2400" b="1" dirty="0">
                <a:solidFill>
                  <a:schemeClr val="tx1"/>
                </a:solidFill>
              </a:rPr>
              <a:t>Accreditations</a:t>
            </a:r>
            <a:r>
              <a:rPr lang="en-ZA" sz="2400" dirty="0">
                <a:solidFill>
                  <a:schemeClr val="tx1"/>
                </a:solidFill>
              </a:rPr>
              <a:t>, </a:t>
            </a:r>
            <a:r>
              <a:rPr lang="en-ZA" sz="2400" b="1" dirty="0">
                <a:solidFill>
                  <a:schemeClr val="tx1"/>
                </a:solidFill>
              </a:rPr>
              <a:t>External Moderations, Trade Test Certificates or any Quality Assurance (Learning Programme) </a:t>
            </a:r>
            <a:r>
              <a:rPr lang="en-ZA" sz="2400" dirty="0">
                <a:solidFill>
                  <a:schemeClr val="tx1"/>
                </a:solidFill>
              </a:rPr>
              <a:t>matters use below contacts:</a:t>
            </a:r>
          </a:p>
          <a:p>
            <a:pPr marL="0" lvl="0" indent="0" algn="ctr" fontAlgn="base">
              <a:buNone/>
            </a:pPr>
            <a:r>
              <a:rPr lang="en-ZA" sz="2400" dirty="0">
                <a:solidFill>
                  <a:schemeClr val="tx1"/>
                </a:solidFill>
              </a:rPr>
              <a:t>	Mrs.  Ansie Nagel</a:t>
            </a:r>
          </a:p>
          <a:p>
            <a:pPr marL="0" lvl="0" indent="0" algn="ctr" fontAlgn="base">
              <a:buNone/>
            </a:pPr>
            <a:r>
              <a:rPr lang="en-ZA" sz="2400" dirty="0">
                <a:solidFill>
                  <a:schemeClr val="tx1"/>
                </a:solidFill>
              </a:rPr>
              <a:t>	Learning Programmes Manager</a:t>
            </a:r>
          </a:p>
          <a:p>
            <a:pPr marL="0" lvl="0" indent="0" algn="ctr" fontAlgn="base">
              <a:buNone/>
            </a:pPr>
            <a:r>
              <a:rPr lang="en-ZA" sz="2400" dirty="0"/>
              <a:t>	</a:t>
            </a:r>
            <a:r>
              <a:rPr lang="en-ZA" sz="2400" u="sng" dirty="0">
                <a:hlinkClick r:id="rId2"/>
              </a:rPr>
              <a:t>ansien@fpmseta.org.za</a:t>
            </a:r>
            <a:endParaRPr lang="en-ZA" sz="2400" u="sng" dirty="0"/>
          </a:p>
          <a:p>
            <a:pPr marL="0" lvl="0" indent="0" algn="ctr" fontAlgn="base">
              <a:buNone/>
            </a:pPr>
            <a:r>
              <a:rPr lang="en-ZA" sz="2400" dirty="0">
                <a:solidFill>
                  <a:schemeClr val="tx1"/>
                </a:solidFill>
              </a:rPr>
              <a:t>         OR</a:t>
            </a:r>
          </a:p>
          <a:p>
            <a:pPr marL="0" lvl="0" indent="0" fontAlgn="base">
              <a:buNone/>
            </a:pPr>
            <a:endParaRPr lang="en-ZA" u="sng" dirty="0"/>
          </a:p>
          <a:p>
            <a:pPr marL="0" lvl="0" indent="0" fontAlgn="base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200814"/>
              </p:ext>
            </p:extLst>
          </p:nvPr>
        </p:nvGraphicFramePr>
        <p:xfrm>
          <a:off x="1102936" y="3503033"/>
          <a:ext cx="10482606" cy="1742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0353">
                  <a:extLst>
                    <a:ext uri="{9D8B030D-6E8A-4147-A177-3AD203B41FA5}">
                      <a16:colId xmlns:a16="http://schemas.microsoft.com/office/drawing/2014/main" val="815592320"/>
                    </a:ext>
                  </a:extLst>
                </a:gridCol>
                <a:gridCol w="3455485">
                  <a:extLst>
                    <a:ext uri="{9D8B030D-6E8A-4147-A177-3AD203B41FA5}">
                      <a16:colId xmlns:a16="http://schemas.microsoft.com/office/drawing/2014/main" val="3308630723"/>
                    </a:ext>
                  </a:extLst>
                </a:gridCol>
                <a:gridCol w="3416768">
                  <a:extLst>
                    <a:ext uri="{9D8B030D-6E8A-4147-A177-3AD203B41FA5}">
                      <a16:colId xmlns:a16="http://schemas.microsoft.com/office/drawing/2014/main" val="3538008776"/>
                    </a:ext>
                  </a:extLst>
                </a:gridCol>
              </a:tblGrid>
              <a:tr h="523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Gauteng, Limpopo, Mpumalanga and North West</a:t>
                      </a:r>
                      <a:endParaRPr lang="en-US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Kwa-Zulu Natal, Eastern Cape and Free State</a:t>
                      </a:r>
                      <a:endParaRPr lang="en-US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Western Cape and Northern Cape</a:t>
                      </a:r>
                      <a:endParaRPr lang="en-US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439236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Ms. Zanele Sithole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Mr.</a:t>
                      </a:r>
                      <a:r>
                        <a:rPr lang="en-US" sz="2000" u="none" strike="noStrike" baseline="0" dirty="0">
                          <a:effectLst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</a:rPr>
                        <a:t>Linda Zwane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Ms. Kehilwe Khwane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608154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Tel number - 011 4031700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Tel number - 031 7024482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Tel number - 021 4620057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252507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sng" strike="noStrike" dirty="0">
                          <a:effectLst/>
                          <a:hlinkClick r:id="rId3"/>
                        </a:rPr>
                        <a:t>Email: ZaneleS@fpmseta.org.za</a:t>
                      </a:r>
                      <a:endParaRPr lang="en-US" sz="20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sng" strike="noStrike" dirty="0">
                          <a:effectLst/>
                          <a:hlinkClick r:id="rId4"/>
                        </a:rPr>
                        <a:t>Email: LindaZ@fpmseta.org.za</a:t>
                      </a:r>
                      <a:endParaRPr lang="en-US" sz="20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sng" strike="noStrike" dirty="0">
                          <a:effectLst/>
                          <a:hlinkClick r:id="rId5"/>
                        </a:rPr>
                        <a:t>Email: KehilweK@fpmseta.org.za</a:t>
                      </a:r>
                      <a:endParaRPr lang="en-US" sz="20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760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66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Contents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412" y="1608558"/>
            <a:ext cx="9616440" cy="3640884"/>
          </a:xfrm>
        </p:spPr>
        <p:txBody>
          <a:bodyPr>
            <a:normAutofit/>
          </a:bodyPr>
          <a:lstStyle/>
          <a:p>
            <a:pPr marL="1074738" lvl="1" indent="-715963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Learning Programme Highlights</a:t>
            </a:r>
          </a:p>
          <a:p>
            <a:pPr marL="1074738" lvl="1" indent="-715963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Qualifications Development Highlights</a:t>
            </a:r>
          </a:p>
          <a:p>
            <a:pPr marL="1074738" lvl="1" indent="-715963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e-Learning 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7270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0CA54-A189-47AA-8C05-4DE37D7C609A}" type="slidenum">
              <a:rPr lang="en-ZA" smtClean="0"/>
              <a:pPr>
                <a:defRPr/>
              </a:pPr>
              <a:t>20</a:t>
            </a:fld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4722254" y="2898858"/>
            <a:ext cx="2727040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600" b="0" cap="none" spc="0" dirty="0">
                <a:ln w="0"/>
                <a:solidFill>
                  <a:srgbClr val="7B9C5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4867" y="1460433"/>
            <a:ext cx="4477288" cy="44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1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ZA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Service Provider - LMIS</a:t>
            </a:r>
            <a:br>
              <a:rPr lang="en-ZA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ZA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(Introducing paperless system)</a:t>
            </a:r>
            <a:endParaRPr lang="en-US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388" y="1131216"/>
            <a:ext cx="10595727" cy="4725707"/>
          </a:xfrm>
        </p:spPr>
        <p:txBody>
          <a:bodyPr>
            <a:normAutofit/>
          </a:bodyPr>
          <a:lstStyle/>
          <a:p>
            <a:pPr marL="457200" lvl="0" indent="-457200" fontAlgn="base">
              <a:buAutoNum type="arabicPeriod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FP&amp;M SETA appointed a new LMIS Service Provider and the functions below are covered to increase productivity:</a:t>
            </a:r>
          </a:p>
          <a:p>
            <a:pPr marL="457200" lvl="0" indent="-457200" fontAlgn="base">
              <a:buAutoNum type="arabicPeriod"/>
            </a:pPr>
            <a:endParaRPr lang="en-ZA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15963" indent="-3571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Registration of assessor &amp; moderator as well as the approval online</a:t>
            </a:r>
          </a:p>
          <a:p>
            <a:pPr marL="715963" indent="-3571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Application for accreditation – reaccreditation, extension of scope</a:t>
            </a:r>
          </a:p>
          <a:p>
            <a:pPr marL="715963" indent="-3571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Cap</a:t>
            </a:r>
            <a:r>
              <a:rPr lang="en-ZA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turing of learners and link to a training intervention</a:t>
            </a:r>
          </a:p>
          <a:p>
            <a:pPr marL="715963" indent="-3571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Recording of assessments and moderation of each learner</a:t>
            </a:r>
          </a:p>
          <a:p>
            <a:pPr marL="715963" indent="-357188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Issuing of SOR’s or certificates</a:t>
            </a:r>
          </a:p>
          <a:p>
            <a:pPr marL="358775" lvl="0" indent="-358775" algn="just" fontAlgn="base">
              <a:buNone/>
            </a:pPr>
            <a:endParaRPr lang="en-ZA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58775" lvl="0" indent="-358775" algn="just" fontAlgn="base">
              <a:buNone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	The change to the system will put controls in place to ensure that the process is followed for accurate reporting </a:t>
            </a:r>
            <a:r>
              <a:rPr lang="en-ZA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(this process will include supporting documents and learner agreement upload)</a:t>
            </a:r>
          </a:p>
          <a:p>
            <a:pPr marL="358775" lvl="0" indent="-358775" algn="just" fontAlgn="base">
              <a:buNone/>
            </a:pPr>
            <a:endParaRPr lang="en-ZA" sz="2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18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Implementation of Learning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388" y="1198674"/>
            <a:ext cx="10605154" cy="4664798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buNone/>
            </a:pPr>
            <a:r>
              <a:rPr lang="en-ZA" sz="2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Learning programmes Implementation</a:t>
            </a:r>
          </a:p>
          <a:p>
            <a:pPr marL="1176338" lvl="1" indent="-457200" fontAlgn="base">
              <a:buFont typeface="Wingdings" panose="05000000000000000000" pitchFamily="2" charset="2"/>
              <a:buChar char="v"/>
            </a:pPr>
            <a:r>
              <a:rPr lang="en-ZA" sz="2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Registration of Learner/s</a:t>
            </a:r>
          </a:p>
          <a:p>
            <a:pPr marL="719138" lvl="1" indent="0" fontAlgn="base">
              <a:buNone/>
            </a:pPr>
            <a:endParaRPr lang="en-ZA" sz="26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r>
              <a:rPr lang="en-ZA" sz="2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Timeframes </a:t>
            </a:r>
            <a:r>
              <a:rPr lang="en-ZA" sz="2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(learners are registered within a month of commencement)</a:t>
            </a:r>
          </a:p>
          <a:p>
            <a:pPr marL="1176338" lvl="1" indent="-457200" fontAlgn="base">
              <a:buFont typeface="Wingdings" panose="05000000000000000000" pitchFamily="2" charset="2"/>
              <a:buChar char="v"/>
            </a:pPr>
            <a:r>
              <a:rPr lang="en-ZA" sz="2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Registration Restrictions</a:t>
            </a:r>
          </a:p>
          <a:p>
            <a:pPr marL="1176338" lvl="1" indent="-457200" fontAlgn="base">
              <a:buFont typeface="Wingdings" panose="05000000000000000000" pitchFamily="2" charset="2"/>
              <a:buChar char="v"/>
            </a:pPr>
            <a:r>
              <a:rPr lang="en-ZA" sz="2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Learnership Duration – 08 months minimum;</a:t>
            </a:r>
          </a:p>
          <a:p>
            <a:pPr marL="1176338" lvl="1" indent="-457200" fontAlgn="base">
              <a:buFont typeface="Wingdings" panose="05000000000000000000" pitchFamily="2" charset="2"/>
              <a:buChar char="v"/>
            </a:pPr>
            <a:r>
              <a:rPr lang="en-ZA" sz="2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Skills Programmes Duration – 03 months minimum;</a:t>
            </a:r>
          </a:p>
          <a:p>
            <a:pPr marL="1176338" lvl="1" indent="-457200" fontAlgn="base">
              <a:buFont typeface="Wingdings" panose="05000000000000000000" pitchFamily="2" charset="2"/>
              <a:buChar char="v"/>
            </a:pPr>
            <a:r>
              <a:rPr lang="en-ZA" sz="2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Apprenticeships Duration – 03 years;</a:t>
            </a:r>
          </a:p>
          <a:p>
            <a:pPr marL="1176338" lvl="1" indent="-457200" fontAlgn="base">
              <a:buFont typeface="Wingdings" panose="05000000000000000000" pitchFamily="2" charset="2"/>
              <a:buChar char="v"/>
            </a:pPr>
            <a:r>
              <a:rPr lang="en-ZA" sz="2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Learner Allowances – Sectorial Determination no.5.</a:t>
            </a:r>
          </a:p>
          <a:p>
            <a:pPr marL="719138" lvl="1" indent="0" fontAlgn="base">
              <a:buNone/>
            </a:pPr>
            <a:endParaRPr lang="en-ZA" sz="26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ZA" sz="2600" b="1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NB: Any project resulting to </a:t>
            </a:r>
            <a:r>
              <a:rPr lang="en-ZA" sz="2600" b="1" i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Ghost learners </a:t>
            </a:r>
            <a:r>
              <a:rPr lang="en-ZA" sz="2600" b="1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will not be tolerated by the FP&amp;M SETA;</a:t>
            </a:r>
          </a:p>
          <a:p>
            <a:pPr marL="0" indent="0">
              <a:buNone/>
            </a:pPr>
            <a:r>
              <a:rPr lang="en-ZA" sz="2600" b="1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non-cooperation in following required processes in uploading agreements and their </a:t>
            </a:r>
          </a:p>
          <a:p>
            <a:pPr marL="0" indent="0">
              <a:buNone/>
            </a:pPr>
            <a:r>
              <a:rPr lang="en-ZA" sz="2600" b="1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supporting information will result in taking away awarded Grants.</a:t>
            </a:r>
            <a:endParaRPr lang="en-ZA" sz="26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ZA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4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35670"/>
            <a:ext cx="8609432" cy="83898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dirty="0"/>
            </a:br>
            <a:r>
              <a:rPr lang="en-ZA" sz="3100" dirty="0">
                <a:latin typeface="Calibri Light" panose="020F0302020204030204" pitchFamily="34" charset="0"/>
                <a:cs typeface="Calibri Light" panose="020F0302020204030204" pitchFamily="34" charset="0"/>
              </a:rPr>
              <a:t>External moderation of completed learners in responding to COVID-19 Regulations: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34" y="1274975"/>
            <a:ext cx="10699423" cy="46262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 Learnerships and Skills Programs that are completed, the FP&amp;M SETA is using facilities such as drop box to continue with the external moderation of portfolios of evidence 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where physical visits cannot be conducted.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ZA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Statements of Results</a:t>
            </a:r>
            <a:r>
              <a:rPr lang="en-ZA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and Certificates </a:t>
            </a: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are issued </a:t>
            </a:r>
            <a:r>
              <a:rPr lang="en-ZA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directly from the LMIS.</a:t>
            </a: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en-ZA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SSA are still fulfilling their responsibility of QA accreditation audits on external moderations of completions.</a:t>
            </a:r>
          </a:p>
          <a:p>
            <a:pPr marL="0" lvl="0" indent="0">
              <a:buNone/>
            </a:pPr>
            <a:endParaRPr lang="en-ZA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External Moderation is a planned and a systematic process for validating learner achievements and ensuring compliance to QCTO and FP&amp;M SETA certification criteria.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en-ZA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en-ZA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4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360"/>
            <a:ext cx="12192000" cy="910046"/>
          </a:xfrm>
        </p:spPr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Assessment and Moderation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123406"/>
            <a:ext cx="11057641" cy="5213575"/>
          </a:xfrm>
        </p:spPr>
        <p:txBody>
          <a:bodyPr>
            <a:normAutofit fontScale="92500"/>
          </a:bodyPr>
          <a:lstStyle/>
          <a:p>
            <a:pPr marL="0" lvl="0" indent="0" fontAlgn="base">
              <a:buNone/>
            </a:pPr>
            <a:r>
              <a:rPr lang="en-ZA" sz="24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Assessment Process:</a:t>
            </a: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715963" lvl="1" indent="-357188" fontAlgn="base">
              <a:buFont typeface="Wingdings" panose="05000000000000000000" pitchFamily="2" charset="2"/>
              <a:buChar char="v"/>
            </a:pP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Assessment to be performed within 5 working days on completion of unit standards;</a:t>
            </a:r>
          </a:p>
          <a:p>
            <a:pPr marL="715963" lvl="1" indent="-357188" fontAlgn="base">
              <a:buFont typeface="Wingdings" panose="05000000000000000000" pitchFamily="2" charset="2"/>
              <a:buChar char="v"/>
            </a:pP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Feedback must be given to learners afte</a:t>
            </a:r>
            <a:r>
              <a:rPr lang="en-ZA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r the assessment</a:t>
            </a: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; </a:t>
            </a:r>
          </a:p>
          <a:p>
            <a:pPr marL="715963" lvl="1" indent="-357188" fontAlgn="base">
              <a:buFont typeface="Wingdings" panose="05000000000000000000" pitchFamily="2" charset="2"/>
              <a:buChar char="v"/>
            </a:pP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Achievements must be captured on the LMIS against the learners.</a:t>
            </a:r>
          </a:p>
          <a:p>
            <a:pPr marL="715963" lvl="1" indent="-357188" fontAlgn="base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 components of the Learning Programme must be assessed by a registered constituent Assessor. </a:t>
            </a:r>
          </a:p>
          <a:p>
            <a:pPr marL="719138" lvl="1" indent="0" fontAlgn="base">
              <a:buNone/>
            </a:pPr>
            <a:endParaRPr lang="en-ZA" sz="2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fontAlgn="base">
              <a:buNone/>
            </a:pPr>
            <a:r>
              <a:rPr lang="en-ZA" sz="24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Moderation Process - within 5 working days of assessment</a:t>
            </a: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715963" lvl="1" indent="-357188" fontAlgn="base">
              <a:buFont typeface="Wingdings" panose="05000000000000000000" pitchFamily="2" charset="2"/>
              <a:buChar char="v"/>
            </a:pP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Minimum of </a:t>
            </a:r>
            <a:r>
              <a:rPr lang="en-ZA" sz="2400" b="1" dirty="0">
                <a:solidFill>
                  <a:srgbClr val="EE485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25% </a:t>
            </a: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 learner POEs;</a:t>
            </a:r>
          </a:p>
          <a:p>
            <a:pPr marL="715963" lvl="1" indent="-357188" fontAlgn="base">
              <a:buFont typeface="Wingdings" panose="05000000000000000000" pitchFamily="2" charset="2"/>
              <a:buChar char="v"/>
            </a:pPr>
            <a:r>
              <a:rPr lang="en-ZA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 components of the Learning Programme must be moderated by a registered constituent Moderator. </a:t>
            </a:r>
          </a:p>
          <a:p>
            <a:pPr marL="358775" lvl="1" indent="0" fontAlgn="base">
              <a:buNone/>
            </a:pPr>
            <a:endParaRPr lang="en-ZA" sz="2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19138" lvl="1" indent="-719138" algn="ctr" fontAlgn="base">
              <a:buNone/>
            </a:pPr>
            <a:r>
              <a:rPr lang="en-ZA" sz="24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Assessors and Moderators must be registered with FP&amp;M SETA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23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210" y="263951"/>
            <a:ext cx="8741790" cy="772997"/>
          </a:xfrm>
        </p:spPr>
        <p:txBody>
          <a:bodyPr>
            <a:normAutofit fontScale="90000"/>
          </a:bodyPr>
          <a:lstStyle/>
          <a:p>
            <a:pPr algn="r"/>
            <a:br>
              <a:rPr lang="en-ZA" sz="31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ZA" sz="3100" dirty="0">
                <a:latin typeface="Calibri Light" panose="020F0302020204030204" pitchFamily="34" charset="0"/>
                <a:cs typeface="Calibri Light" panose="020F0302020204030204" pitchFamily="34" charset="0"/>
              </a:rPr>
              <a:t>Certificates and or Statement of Results - </a:t>
            </a:r>
            <a:br>
              <a:rPr lang="en-ZA" sz="31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ZA" sz="3100" dirty="0">
                <a:latin typeface="Calibri Light" panose="020F0302020204030204" pitchFamily="34" charset="0"/>
                <a:cs typeface="Calibri Light" panose="020F0302020204030204" pitchFamily="34" charset="0"/>
              </a:rPr>
              <a:t>FP&amp;M SETA</a:t>
            </a:r>
            <a:br>
              <a:rPr lang="en-ZA" sz="3200" dirty="0"/>
            </a:br>
            <a:endParaRPr lang="en-ZA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108" y="1348033"/>
            <a:ext cx="10576874" cy="4684830"/>
          </a:xfrm>
        </p:spPr>
        <p:txBody>
          <a:bodyPr>
            <a:normAutofit/>
          </a:bodyPr>
          <a:lstStyle/>
          <a:p>
            <a:pPr marL="358775" lvl="0" indent="-358775" fontAlgn="base"/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 learner/s who are deemed competent and have met the Learning programme requirements through a external moderation  process:</a:t>
            </a:r>
          </a:p>
          <a:p>
            <a:pPr marL="1074738" lvl="2" indent="-358775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Certificate issued directly from the Indicium;</a:t>
            </a:r>
            <a:endParaRPr lang="en-ZA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74738" lvl="2" indent="-358775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Within 30 days of receipt of external moderation  report.</a:t>
            </a:r>
          </a:p>
          <a:p>
            <a:pPr marL="914400" lvl="2" indent="0" fontAlgn="base">
              <a:buNone/>
            </a:pPr>
            <a:endParaRPr lang="en-ZA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58775" lvl="0" indent="-358775" fontAlgn="base"/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statement of result will be issued to a learner found competent in some of the unit standards or skills programme:</a:t>
            </a:r>
          </a:p>
          <a:p>
            <a:pPr marL="1141413" lvl="2" indent="-425450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Statement of results issued directly from the Indicium;</a:t>
            </a:r>
            <a:endParaRPr lang="en-ZA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41413" lvl="2" indent="-425450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Within 30 days of receipt of external moderation  report.</a:t>
            </a:r>
            <a:endParaRPr lang="en-ZA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fontAlgn="base"/>
            <a:endParaRPr lang="en-ZA" sz="1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601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241"/>
            <a:ext cx="12192000" cy="1328058"/>
          </a:xfrm>
        </p:spPr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Apprenticeships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522" y="1645919"/>
            <a:ext cx="10326278" cy="4287203"/>
          </a:xfrm>
        </p:spPr>
        <p:txBody>
          <a:bodyPr/>
          <a:lstStyle/>
          <a:p>
            <a:pPr marL="457200" lvl="0" indent="-457200" fontAlgn="base">
              <a:buFont typeface="+mj-lt"/>
              <a:buAutoNum type="arabicPeriod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Workplace must be accredited to train an apprentice.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Learner captured on the Indicium and linked to a trade.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ZA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Documents uploaded:</a:t>
            </a:r>
          </a:p>
          <a:p>
            <a:pPr marL="0" lvl="0" indent="0" fontAlgn="base">
              <a:buNone/>
            </a:pPr>
            <a:endParaRPr lang="en-ZA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89025" lvl="0" indent="-457200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Learner Agreements signed; </a:t>
            </a:r>
          </a:p>
          <a:p>
            <a:pPr marL="1089025" lvl="0" indent="-457200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Medical questionnaires;</a:t>
            </a:r>
          </a:p>
          <a:p>
            <a:pPr marL="1089025" lvl="0" indent="-457200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Certified copy of identity document – </a:t>
            </a:r>
            <a:r>
              <a:rPr lang="en-ZA" sz="2200" i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older that 3 months;</a:t>
            </a:r>
            <a:endParaRPr lang="en-ZA" sz="22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89025" lvl="0" indent="-457200" fontAlgn="base">
              <a:buFont typeface="Wingdings" panose="05000000000000000000" pitchFamily="2" charset="2"/>
              <a:buChar char="v"/>
            </a:pPr>
            <a:r>
              <a:rPr lang="en-ZA" sz="2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Certified copy of educational certificate – </a:t>
            </a:r>
            <a:r>
              <a:rPr lang="en-ZA" sz="2200" i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older that 3 months;</a:t>
            </a:r>
            <a:endParaRPr lang="en-ZA" sz="22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437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8826-7FAF-449C-A97F-877490FD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ZA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Trade Test application and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E221-F012-46DD-B7C5-60937638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668" y="1143682"/>
            <a:ext cx="10390852" cy="4982798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en-ZA" sz="2000" dirty="0">
                <a:solidFill>
                  <a:schemeClr val="tx1"/>
                </a:solidFill>
              </a:rPr>
              <a:t>1.</a:t>
            </a:r>
            <a:r>
              <a:rPr lang="en-ZA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Application for Trade Test with supporting evidence:	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Theoretical Knowledge;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Practical Training – Logbook; 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 experience – Logbook;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Certified copy of ID (clear, valid);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Educational certificates (TT or N);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Proof of years of employment on a Company letterhead signed by employer (ARPL).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ZA" sz="2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33400" indent="-533400">
              <a:buAutoNum type="arabicPeriod" startAt="2"/>
            </a:pPr>
            <a:r>
              <a:rPr lang="en-ZA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Assessment will be arranged by the FP&amp;M SETA: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NAMB Accredited Trade Test Centre;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NAMB Registered Assessor; 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NAMB Registered Moderator;</a:t>
            </a:r>
          </a:p>
          <a:p>
            <a:pPr marL="1077913" lvl="0" indent="-446088" fontAlgn="base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Trade test serial number – Compulsory.</a:t>
            </a:r>
          </a:p>
          <a:p>
            <a:pPr marL="631825" lvl="0" indent="0" fontAlgn="base">
              <a:lnSpc>
                <a:spcPct val="100000"/>
              </a:lnSpc>
              <a:spcBef>
                <a:spcPts val="600"/>
              </a:spcBef>
              <a:buNone/>
            </a:pPr>
            <a:endParaRPr lang="en-ZA" sz="2200" dirty="0"/>
          </a:p>
          <a:p>
            <a:pPr marL="0" indent="0">
              <a:buNone/>
            </a:pPr>
            <a:endParaRPr lang="en-ZA" sz="2600" dirty="0"/>
          </a:p>
          <a:p>
            <a:pPr marL="533400" indent="-533400">
              <a:buAutoNum type="arabicPeriod" startAt="2"/>
            </a:pPr>
            <a:endParaRPr lang="en-ZA" sz="2600" dirty="0"/>
          </a:p>
          <a:p>
            <a:pPr marL="533400" indent="-53340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331615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6914</TotalTime>
  <Words>1552</Words>
  <Application>Microsoft Office PowerPoint</Application>
  <PresentationFormat>Widescreen</PresentationFormat>
  <Paragraphs>190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1_Office Theme</vt:lpstr>
      <vt:lpstr>PowerPoint Presentation</vt:lpstr>
      <vt:lpstr>Contents of the Presentation</vt:lpstr>
      <vt:lpstr>Service Provider - LMIS (Introducing paperless system)</vt:lpstr>
      <vt:lpstr>Implementation of Learning Programmes</vt:lpstr>
      <vt:lpstr>  External moderation of completed learners in responding to COVID-19 Regulations: </vt:lpstr>
      <vt:lpstr>Assessment and Moderation</vt:lpstr>
      <vt:lpstr> Certificates and or Statement of Results -  FP&amp;M SETA </vt:lpstr>
      <vt:lpstr>Apprenticeships Implementation</vt:lpstr>
      <vt:lpstr>Trade Test application and arrangements</vt:lpstr>
      <vt:lpstr>Application for Trade Test Certificate</vt:lpstr>
      <vt:lpstr>Apprentice Certification (Continues…)</vt:lpstr>
      <vt:lpstr>Apprentice Certification (Continues…)</vt:lpstr>
      <vt:lpstr>Accreditation of SDPs </vt:lpstr>
      <vt:lpstr>Responsibilities of QCTO</vt:lpstr>
      <vt:lpstr>Responsibilities of FP&amp;M Seta</vt:lpstr>
      <vt:lpstr>Occupational Qualifications and Trades Development Summary</vt:lpstr>
      <vt:lpstr>Accreditations on Occupational Qualifications</vt:lpstr>
      <vt:lpstr>E- Learning Development  </vt:lpstr>
      <vt:lpstr>Contact details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Lizzie Mabotja</dc:creator>
  <cp:lastModifiedBy>PK Naicker</cp:lastModifiedBy>
  <cp:revision>222</cp:revision>
  <cp:lastPrinted>2016-10-04T15:32:37Z</cp:lastPrinted>
  <dcterms:created xsi:type="dcterms:W3CDTF">2015-07-07T11:00:19Z</dcterms:created>
  <dcterms:modified xsi:type="dcterms:W3CDTF">2022-01-19T11:28:24Z</dcterms:modified>
</cp:coreProperties>
</file>