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372" r:id="rId3"/>
    <p:sldId id="364" r:id="rId4"/>
    <p:sldId id="361" r:id="rId5"/>
    <p:sldId id="362" r:id="rId6"/>
    <p:sldId id="373" r:id="rId7"/>
    <p:sldId id="375" r:id="rId8"/>
    <p:sldId id="374" r:id="rId9"/>
    <p:sldId id="367" r:id="rId10"/>
    <p:sldId id="355" r:id="rId1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C81A2A-2397-40D1-8A41-3E253DECC9CC}">
          <p14:sldIdLst>
            <p14:sldId id="257"/>
            <p14:sldId id="372"/>
            <p14:sldId id="364"/>
            <p14:sldId id="361"/>
            <p14:sldId id="362"/>
            <p14:sldId id="373"/>
            <p14:sldId id="375"/>
            <p14:sldId id="374"/>
            <p14:sldId id="367"/>
            <p14:sldId id="355"/>
          </p14:sldIdLst>
        </p14:section>
        <p14:section name="Untitled Section" id="{39657FAA-4D45-4DC3-A134-95ACB9BE9A9B}">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9C52"/>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82" autoAdjust="0"/>
    <p:restoredTop sz="94249" autoAdjust="0"/>
  </p:normalViewPr>
  <p:slideViewPr>
    <p:cSldViewPr snapToGrid="0">
      <p:cViewPr varScale="1">
        <p:scale>
          <a:sx n="62" d="100"/>
          <a:sy n="62" d="100"/>
        </p:scale>
        <p:origin x="1176" y="56"/>
      </p:cViewPr>
      <p:guideLst/>
    </p:cSldViewPr>
  </p:slideViewPr>
  <p:outlineViewPr>
    <p:cViewPr>
      <p:scale>
        <a:sx n="33" d="100"/>
        <a:sy n="33" d="100"/>
      </p:scale>
      <p:origin x="0" y="-2088"/>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4" y="1"/>
            <a:ext cx="2945659" cy="498056"/>
          </a:xfrm>
          <a:prstGeom prst="rect">
            <a:avLst/>
          </a:prstGeom>
        </p:spPr>
        <p:txBody>
          <a:bodyPr vert="horz" lIns="91440" tIns="45720" rIns="91440" bIns="45720" rtlCol="0"/>
          <a:lstStyle>
            <a:lvl1pPr algn="r">
              <a:defRPr sz="1200"/>
            </a:lvl1pPr>
          </a:lstStyle>
          <a:p>
            <a:fld id="{42C3E86B-A7C7-4A75-9A63-AEB9D2A5E39A}" type="datetimeFigureOut">
              <a:rPr lang="en-US" smtClean="0"/>
              <a:t>1/19/2022</a:t>
            </a:fld>
            <a:endParaRPr lang="en-US" dirty="0"/>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D47926EE-CE7F-46EE-B32A-00E0847857A7}" type="slidenum">
              <a:rPr lang="en-US" smtClean="0"/>
              <a:t>‹#›</a:t>
            </a:fld>
            <a:endParaRPr lang="en-US" dirty="0"/>
          </a:p>
        </p:txBody>
      </p:sp>
    </p:spTree>
    <p:extLst>
      <p:ext uri="{BB962C8B-B14F-4D97-AF65-F5344CB8AC3E}">
        <p14:creationId xmlns:p14="http://schemas.microsoft.com/office/powerpoint/2010/main" val="420470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C5B5-84EC-4A8D-95E9-4F37B21B9CB8}" type="slidenum">
              <a:rPr lang="en-ZA" smtClean="0">
                <a:solidFill>
                  <a:prstClr val="black"/>
                </a:solidFill>
              </a:rPr>
              <a:pPr/>
              <a:t>1</a:t>
            </a:fld>
            <a:endParaRPr lang="en-ZA" dirty="0">
              <a:solidFill>
                <a:prstClr val="black"/>
              </a:solidFill>
            </a:endParaRPr>
          </a:p>
        </p:txBody>
      </p:sp>
    </p:spTree>
    <p:extLst>
      <p:ext uri="{BB962C8B-B14F-4D97-AF65-F5344CB8AC3E}">
        <p14:creationId xmlns:p14="http://schemas.microsoft.com/office/powerpoint/2010/main" val="3592716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5026" cy="40417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2888F4-0D07-4A15-9798-109BA8CC7880}" type="slidenum">
              <a:rPr lang="en-ZA" smtClean="0"/>
              <a:pPr>
                <a:defRPr/>
              </a:pPr>
              <a:t>10</a:t>
            </a:fld>
            <a:endParaRPr lang="en-ZA" dirty="0"/>
          </a:p>
        </p:txBody>
      </p:sp>
    </p:spTree>
    <p:extLst>
      <p:ext uri="{BB962C8B-B14F-4D97-AF65-F5344CB8AC3E}">
        <p14:creationId xmlns:p14="http://schemas.microsoft.com/office/powerpoint/2010/main" val="3369429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15311" y="4082242"/>
            <a:ext cx="5862437" cy="1693425"/>
          </a:xfrm>
        </p:spPr>
        <p:txBody>
          <a:bodyPr>
            <a:normAutofit/>
          </a:bodyPr>
          <a:lstStyle>
            <a:lvl1pPr algn="l">
              <a:lnSpc>
                <a:spcPct val="120000"/>
              </a:lnSpc>
              <a:defRPr sz="4000"/>
            </a:lvl1pPr>
          </a:lstStyle>
          <a:p>
            <a:r>
              <a:rPr lang="en-US" dirty="0"/>
              <a:t>Click to edit Master title style</a:t>
            </a:r>
          </a:p>
        </p:txBody>
      </p:sp>
      <p:sp>
        <p:nvSpPr>
          <p:cNvPr id="3" name="Subtitle 2"/>
          <p:cNvSpPr>
            <a:spLocks noGrp="1"/>
          </p:cNvSpPr>
          <p:nvPr>
            <p:ph type="subTitle" idx="1"/>
          </p:nvPr>
        </p:nvSpPr>
        <p:spPr>
          <a:xfrm>
            <a:off x="2657949" y="5530412"/>
            <a:ext cx="8534400" cy="825938"/>
          </a:xfrm>
        </p:spPr>
        <p:txBody>
          <a:bodyPr/>
          <a:lstStyle>
            <a:lvl1pPr marL="0" indent="0" algn="l">
              <a:buNone/>
              <a:defRPr>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648879" y="-66947"/>
            <a:ext cx="5705415" cy="6924947"/>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391" y="-189247"/>
            <a:ext cx="6470808" cy="2588323"/>
          </a:xfrm>
          <a:prstGeom prst="rect">
            <a:avLst/>
          </a:prstGeom>
        </p:spPr>
      </p:pic>
      <p:sp>
        <p:nvSpPr>
          <p:cNvPr id="12" name="Rectangle 11"/>
          <p:cNvSpPr/>
          <p:nvPr userDrawn="1"/>
        </p:nvSpPr>
        <p:spPr>
          <a:xfrm>
            <a:off x="0" y="6126164"/>
            <a:ext cx="12192000" cy="731836"/>
          </a:xfrm>
          <a:prstGeom prst="rect">
            <a:avLst/>
          </a:prstGeom>
          <a:solidFill>
            <a:srgbClr val="4F7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73743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9434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9001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43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5031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7333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824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2486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0319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56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9823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alphaModFix amt="5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9"/>
          <p:cNvSpPr/>
          <p:nvPr userDrawn="1"/>
        </p:nvSpPr>
        <p:spPr>
          <a:xfrm>
            <a:off x="0" y="6126164"/>
            <a:ext cx="12192000" cy="731836"/>
          </a:xfrm>
          <a:prstGeom prst="rect">
            <a:avLst/>
          </a:prstGeom>
          <a:solidFill>
            <a:srgbClr val="4F7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3466079" y="245242"/>
            <a:ext cx="8737600" cy="832071"/>
          </a:xfrm>
          <a:prstGeom prst="rect">
            <a:avLst/>
          </a:prstGeom>
          <a:solidFill>
            <a:srgbClr val="7B9C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9BBB59">
                  <a:lumMod val="60000"/>
                  <a:lumOff val="40000"/>
                </a:srgbClr>
              </a:solidFill>
            </a:endParaRPr>
          </a:p>
        </p:txBody>
      </p:sp>
      <p:sp>
        <p:nvSpPr>
          <p:cNvPr id="2" name="Title Placeholder 1"/>
          <p:cNvSpPr>
            <a:spLocks noGrp="1"/>
          </p:cNvSpPr>
          <p:nvPr>
            <p:ph type="title"/>
          </p:nvPr>
        </p:nvSpPr>
        <p:spPr>
          <a:xfrm>
            <a:off x="913232" y="55674"/>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189"/>
            <a:fld id="{7EE64FED-176C-7041-9AB1-C30BA21FDC6A}" type="datetimeFigureOut">
              <a:rPr lang="en-US" smtClean="0">
                <a:solidFill>
                  <a:prstClr val="black">
                    <a:tint val="75000"/>
                  </a:prstClr>
                </a:solidFill>
              </a:rPr>
              <a:pPr defTabSz="457189"/>
              <a:t>1/19/2022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189"/>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189"/>
            <a:fld id="{4F170DD6-C84C-984E-83C8-F919C4C50C3E}" type="slidenum">
              <a:rPr lang="en-US" smtClean="0">
                <a:solidFill>
                  <a:prstClr val="black">
                    <a:tint val="75000"/>
                  </a:prstClr>
                </a:solidFill>
              </a:rPr>
              <a:pPr defTabSz="457189"/>
              <a:t>‹#›</a:t>
            </a:fld>
            <a:endParaRPr lang="en-US" dirty="0">
              <a:solidFill>
                <a:prstClr val="black">
                  <a:tint val="75000"/>
                </a:prstClr>
              </a:solidFill>
            </a:endParaRPr>
          </a:p>
        </p:txBody>
      </p:sp>
      <p:pic>
        <p:nvPicPr>
          <p:cNvPr id="9" name="Picture 8"/>
          <p:cNvPicPr>
            <a:picLocks noChangeAspect="1"/>
          </p:cNvPicPr>
          <p:nvPr userDrawn="1"/>
        </p:nvPicPr>
        <p:blipFill>
          <a:blip r:embed="rId14" cstate="screen">
            <a:alphaModFix amt="62000"/>
            <a:extLst>
              <a:ext uri="{28A0092B-C50C-407E-A947-70E740481C1C}">
                <a14:useLocalDpi xmlns:a14="http://schemas.microsoft.com/office/drawing/2010/main"/>
              </a:ext>
            </a:extLst>
          </a:blip>
          <a:stretch>
            <a:fillRect/>
          </a:stretch>
        </p:blipFill>
        <p:spPr>
          <a:xfrm>
            <a:off x="10320259" y="4572000"/>
            <a:ext cx="1883420" cy="2286001"/>
          </a:xfrm>
          <a:prstGeom prst="rect">
            <a:avLst/>
          </a:prstGeom>
        </p:spPr>
      </p:pic>
    </p:spTree>
    <p:extLst>
      <p:ext uri="{BB962C8B-B14F-4D97-AF65-F5344CB8AC3E}">
        <p14:creationId xmlns:p14="http://schemas.microsoft.com/office/powerpoint/2010/main" val="557411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457189" rtl="0" eaLnBrk="1" latinLnBrk="0" hangingPunct="1">
        <a:spcBef>
          <a:spcPct val="0"/>
        </a:spcBef>
        <a:buNone/>
        <a:defRPr sz="3200" kern="1200">
          <a:solidFill>
            <a:schemeClr val="bg1"/>
          </a:solidFill>
          <a:latin typeface="+mj-lt"/>
          <a:ea typeface="+mj-ea"/>
          <a:cs typeface="+mj-cs"/>
        </a:defRPr>
      </a:lvl1pPr>
    </p:titleStyle>
    <p:bodyStyle>
      <a:lvl1pPr marL="342891" indent="-342891" algn="l" defTabSz="457189" rtl="0" eaLnBrk="1" latinLnBrk="0" hangingPunct="1">
        <a:spcBef>
          <a:spcPct val="20000"/>
        </a:spcBef>
        <a:buFont typeface="Arial"/>
        <a:buChar char="•"/>
        <a:defRPr sz="18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1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18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18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2468" y="2650733"/>
            <a:ext cx="6780943" cy="3462391"/>
          </a:xfrm>
          <a:prstGeom prst="rect">
            <a:avLst/>
          </a:prstGeom>
          <a:solidFill>
            <a:srgbClr val="7B9C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ZA" sz="3600" b="1" dirty="0">
                <a:solidFill>
                  <a:prstClr val="white"/>
                </a:solidFill>
              </a:rPr>
              <a:t>FP&amp;M SETA Discretionary Grants Workshop</a:t>
            </a:r>
            <a:endParaRPr lang="en-US" sz="3600" b="1" dirty="0">
              <a:solidFill>
                <a:prstClr val="white"/>
              </a:solidFill>
            </a:endParaRPr>
          </a:p>
          <a:p>
            <a:pPr marL="457200" indent="-457200" defTabSz="457189">
              <a:buFont typeface="Wingdings" panose="05000000000000000000" pitchFamily="2" charset="2"/>
              <a:buChar char="q"/>
            </a:pPr>
            <a:r>
              <a:rPr lang="en-ZA" sz="2800" b="1" dirty="0">
                <a:solidFill>
                  <a:prstClr val="white"/>
                </a:solidFill>
              </a:rPr>
              <a:t>MONITORING AND EVALUATION</a:t>
            </a:r>
          </a:p>
          <a:p>
            <a:pPr algn="ctr" defTabSz="457189"/>
            <a:r>
              <a:rPr lang="en-ZA" sz="2800" b="1" dirty="0">
                <a:solidFill>
                  <a:prstClr val="white"/>
                </a:solidFill>
              </a:rPr>
              <a:t>2022 - 2023</a:t>
            </a:r>
            <a:endParaRPr lang="en-US" sz="3200" b="1" dirty="0">
              <a:solidFill>
                <a:prstClr val="white"/>
              </a:solidFill>
            </a:endParaRPr>
          </a:p>
        </p:txBody>
      </p:sp>
    </p:spTree>
    <p:extLst>
      <p:ext uri="{BB962C8B-B14F-4D97-AF65-F5344CB8AC3E}">
        <p14:creationId xmlns:p14="http://schemas.microsoft.com/office/powerpoint/2010/main" val="3914421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DE0CA54-A189-47AA-8C05-4DE37D7C609A}" type="slidenum">
              <a:rPr lang="en-ZA" smtClean="0"/>
              <a:pPr>
                <a:defRPr/>
              </a:pPr>
              <a:t>10</a:t>
            </a:fld>
            <a:endParaRPr lang="en-ZA" dirty="0"/>
          </a:p>
        </p:txBody>
      </p:sp>
      <p:pic>
        <p:nvPicPr>
          <p:cNvPr id="5" name="Picture 4"/>
          <p:cNvPicPr>
            <a:picLocks noChangeAspect="1"/>
          </p:cNvPicPr>
          <p:nvPr/>
        </p:nvPicPr>
        <p:blipFill>
          <a:blip r:embed="rId3"/>
          <a:stretch>
            <a:fillRect/>
          </a:stretch>
        </p:blipFill>
        <p:spPr>
          <a:xfrm>
            <a:off x="1626780" y="205045"/>
            <a:ext cx="6602819" cy="5956633"/>
          </a:xfrm>
          <a:prstGeom prst="rect">
            <a:avLst/>
          </a:prstGeom>
        </p:spPr>
      </p:pic>
      <p:pic>
        <p:nvPicPr>
          <p:cNvPr id="6" name="Picture 5"/>
          <p:cNvPicPr>
            <a:picLocks noChangeAspect="1"/>
          </p:cNvPicPr>
          <p:nvPr/>
        </p:nvPicPr>
        <p:blipFill>
          <a:blip r:embed="rId4"/>
          <a:stretch>
            <a:fillRect/>
          </a:stretch>
        </p:blipFill>
        <p:spPr>
          <a:xfrm>
            <a:off x="8394557" y="2587460"/>
            <a:ext cx="3337974" cy="2772551"/>
          </a:xfrm>
          <a:prstGeom prst="rect">
            <a:avLst/>
          </a:prstGeom>
        </p:spPr>
      </p:pic>
    </p:spTree>
    <p:extLst>
      <p:ext uri="{BB962C8B-B14F-4D97-AF65-F5344CB8AC3E}">
        <p14:creationId xmlns:p14="http://schemas.microsoft.com/office/powerpoint/2010/main" val="27037159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Content Placeholder 4"/>
          <p:cNvSpPr txBox="1">
            <a:spLocks/>
          </p:cNvSpPr>
          <p:nvPr/>
        </p:nvSpPr>
        <p:spPr>
          <a:xfrm>
            <a:off x="3719795" y="1526958"/>
            <a:ext cx="7333863" cy="334275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4430" indent="0">
              <a:lnSpc>
                <a:spcPct val="150000"/>
              </a:lnSpc>
              <a:buNone/>
            </a:pPr>
            <a:r>
              <a:rPr lang="en-US" sz="2800" b="1" dirty="0"/>
              <a:t>Monitoring &amp; Evaluation</a:t>
            </a:r>
            <a:br>
              <a:rPr lang="en-US" sz="2800" b="1" dirty="0"/>
            </a:br>
            <a:r>
              <a:rPr lang="en-US" sz="2800" b="1" dirty="0"/>
              <a:t>     </a:t>
            </a:r>
          </a:p>
          <a:p>
            <a:pPr marL="54430" indent="0">
              <a:lnSpc>
                <a:spcPct val="150000"/>
              </a:lnSpc>
              <a:buNone/>
            </a:pPr>
            <a:r>
              <a:rPr lang="en-US" sz="2800" b="1" dirty="0"/>
              <a:t>        </a:t>
            </a:r>
            <a:br>
              <a:rPr lang="en-US" sz="2800" b="1" dirty="0"/>
            </a:br>
            <a:r>
              <a:rPr lang="en-US" sz="2800" b="1" dirty="0"/>
              <a:t>                                          </a:t>
            </a:r>
            <a:br>
              <a:rPr lang="en-US" sz="2096" b="1" dirty="0">
                <a:solidFill>
                  <a:srgbClr val="A5B878"/>
                </a:solidFill>
              </a:rPr>
            </a:br>
            <a:endParaRPr lang="en-US" sz="2096" b="1" dirty="0">
              <a:solidFill>
                <a:srgbClr val="A5B878"/>
              </a:solidFill>
            </a:endParaRPr>
          </a:p>
          <a:p>
            <a:pPr marL="0" indent="0">
              <a:lnSpc>
                <a:spcPct val="150000"/>
              </a:lnSpc>
              <a:buNone/>
            </a:pPr>
            <a:endParaRPr lang="en-US" sz="2096" dirty="0">
              <a:solidFill>
                <a:srgbClr val="A5B878"/>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191006">
            <a:off x="3385012" y="1037054"/>
            <a:ext cx="1078307" cy="4569903"/>
          </a:xfrm>
          <a:prstGeom prst="rect">
            <a:avLst/>
          </a:prstGeom>
        </p:spPr>
      </p:pic>
      <p:sp>
        <p:nvSpPr>
          <p:cNvPr id="5" name="Rectangle 4"/>
          <p:cNvSpPr/>
          <p:nvPr/>
        </p:nvSpPr>
        <p:spPr>
          <a:xfrm>
            <a:off x="3278310" y="1646487"/>
            <a:ext cx="582211" cy="561372"/>
          </a:xfrm>
          <a:prstGeom prst="rect">
            <a:avLst/>
          </a:prstGeom>
        </p:spPr>
        <p:txBody>
          <a:bodyPr wrap="none">
            <a:spAutoFit/>
          </a:bodyPr>
          <a:lstStyle/>
          <a:p>
            <a:r>
              <a:rPr lang="en-US" sz="3048" b="1" dirty="0">
                <a:solidFill>
                  <a:srgbClr val="78AAAC"/>
                </a:solidFill>
              </a:rPr>
              <a:t>01</a:t>
            </a:r>
            <a:endParaRPr lang="en-US" sz="3048" dirty="0">
              <a:solidFill>
                <a:srgbClr val="78AAAC"/>
              </a:solidFill>
            </a:endParaRPr>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4155" y="3415196"/>
            <a:ext cx="2913069" cy="2913069"/>
          </a:xfrm>
          <a:prstGeom prst="rect">
            <a:avLst/>
          </a:prstGeom>
        </p:spPr>
      </p:pic>
      <p:sp>
        <p:nvSpPr>
          <p:cNvPr id="15" name="Rectangle 14"/>
          <p:cNvSpPr/>
          <p:nvPr/>
        </p:nvSpPr>
        <p:spPr>
          <a:xfrm>
            <a:off x="4860449" y="297022"/>
            <a:ext cx="2911887" cy="646331"/>
          </a:xfrm>
          <a:prstGeom prst="rect">
            <a:avLst/>
          </a:prstGeom>
        </p:spPr>
        <p:txBody>
          <a:bodyPr wrap="square">
            <a:spAutoFit/>
          </a:bodyPr>
          <a:lstStyle/>
          <a:p>
            <a:pPr algn="r"/>
            <a:r>
              <a:rPr lang="en-US" sz="3600" b="1" dirty="0">
                <a:solidFill>
                  <a:schemeClr val="bg1"/>
                </a:solidFill>
              </a:rPr>
              <a:t>CONTENTS</a:t>
            </a:r>
          </a:p>
        </p:txBody>
      </p:sp>
    </p:spTree>
    <p:extLst>
      <p:ext uri="{BB962C8B-B14F-4D97-AF65-F5344CB8AC3E}">
        <p14:creationId xmlns:p14="http://schemas.microsoft.com/office/powerpoint/2010/main" val="1362167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7856" y="283029"/>
            <a:ext cx="8577944" cy="772885"/>
          </a:xfrm>
        </p:spPr>
        <p:txBody>
          <a:bodyPr>
            <a:normAutofit/>
          </a:bodyPr>
          <a:lstStyle/>
          <a:p>
            <a:r>
              <a:rPr lang="en-US" sz="4400" b="1" dirty="0"/>
              <a:t> </a:t>
            </a:r>
            <a:r>
              <a:rPr lang="en-US" sz="3600" b="1" dirty="0"/>
              <a:t>Regulatory Compliance</a:t>
            </a:r>
            <a:endParaRPr lang="en-US" sz="4400" b="1" dirty="0"/>
          </a:p>
        </p:txBody>
      </p:sp>
      <p:sp>
        <p:nvSpPr>
          <p:cNvPr id="3" name="Content Placeholder 2"/>
          <p:cNvSpPr>
            <a:spLocks noGrp="1"/>
          </p:cNvSpPr>
          <p:nvPr>
            <p:ph idx="1"/>
          </p:nvPr>
        </p:nvSpPr>
        <p:spPr>
          <a:xfrm>
            <a:off x="393405" y="1763486"/>
            <a:ext cx="11188995" cy="4362680"/>
          </a:xfrm>
        </p:spPr>
        <p:txBody>
          <a:bodyPr>
            <a:normAutofit/>
          </a:bodyPr>
          <a:lstStyle/>
          <a:p>
            <a:pPr marL="0" indent="0">
              <a:buNone/>
            </a:pPr>
            <a:r>
              <a:rPr lang="en-ZA" sz="3200" dirty="0"/>
              <a:t>In this presentation we consider consequences of COVID-19 on:</a:t>
            </a:r>
          </a:p>
          <a:p>
            <a:pPr lvl="1">
              <a:buFont typeface="Arial" panose="020B0604020202020204" pitchFamily="34" charset="0"/>
              <a:buChar char="•"/>
            </a:pPr>
            <a:r>
              <a:rPr lang="en-ZA" sz="3200" dirty="0"/>
              <a:t>M&amp;E </a:t>
            </a:r>
          </a:p>
          <a:p>
            <a:pPr lvl="1">
              <a:buFont typeface="Arial" panose="020B0604020202020204" pitchFamily="34" charset="0"/>
              <a:buChar char="•"/>
            </a:pPr>
            <a:r>
              <a:rPr lang="en-ZA" sz="3200" dirty="0"/>
              <a:t>Risk management in the implementation of DG Projects during COVID-19 pandemic</a:t>
            </a:r>
          </a:p>
        </p:txBody>
      </p:sp>
    </p:spTree>
    <p:extLst>
      <p:ext uri="{BB962C8B-B14F-4D97-AF65-F5344CB8AC3E}">
        <p14:creationId xmlns:p14="http://schemas.microsoft.com/office/powerpoint/2010/main" val="1227329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7228" y="272142"/>
            <a:ext cx="8686801" cy="789301"/>
          </a:xfrm>
        </p:spPr>
        <p:txBody>
          <a:bodyPr>
            <a:noAutofit/>
          </a:bodyPr>
          <a:lstStyle/>
          <a:p>
            <a:br>
              <a:rPr lang="en-US" sz="4000" b="1" dirty="0"/>
            </a:br>
            <a:r>
              <a:rPr lang="en-US" sz="4000" b="1" dirty="0"/>
              <a:t> </a:t>
            </a:r>
            <a:r>
              <a:rPr lang="en-US" sz="3600" b="1" dirty="0"/>
              <a:t>Monitoring &amp; Evaluation</a:t>
            </a:r>
            <a:br>
              <a:rPr lang="en-US" sz="4000" b="1" dirty="0"/>
            </a:br>
            <a:endParaRPr lang="en-US" sz="4000" b="1" dirty="0"/>
          </a:p>
        </p:txBody>
      </p:sp>
      <p:sp>
        <p:nvSpPr>
          <p:cNvPr id="7" name="Rectangle 6"/>
          <p:cNvSpPr/>
          <p:nvPr/>
        </p:nvSpPr>
        <p:spPr>
          <a:xfrm>
            <a:off x="244008" y="920767"/>
            <a:ext cx="11310257" cy="5447645"/>
          </a:xfrm>
          <a:prstGeom prst="rect">
            <a:avLst/>
          </a:prstGeom>
        </p:spPr>
        <p:txBody>
          <a:bodyPr wrap="square">
            <a:spAutoFit/>
          </a:bodyPr>
          <a:lstStyle/>
          <a:p>
            <a:pPr lvl="0">
              <a:spcBef>
                <a:spcPts val="1000"/>
              </a:spcBef>
              <a:defRPr/>
            </a:pPr>
            <a:r>
              <a:rPr lang="en-ZA" sz="2400" b="1" kern="0" dirty="0"/>
              <a:t>The Organisation has implemented a fully functional and robust monitoring and evaluation strategy, amongst others, to enhance project management of the DG funded projects and compliance of the Skills Development Providers with their accreditation criteria.</a:t>
            </a:r>
          </a:p>
          <a:p>
            <a:pPr marL="228600" lvl="0" indent="-228600">
              <a:spcBef>
                <a:spcPts val="1200"/>
              </a:spcBef>
              <a:spcAft>
                <a:spcPts val="1200"/>
              </a:spcAft>
              <a:buFont typeface="Arial" panose="020B0604020202020204" pitchFamily="34" charset="0"/>
              <a:buChar char="•"/>
              <a:defRPr/>
            </a:pPr>
            <a:r>
              <a:rPr lang="en-ZA" sz="2400" kern="0" dirty="0">
                <a:ea typeface="Calibri" panose="020F0502020204030204" pitchFamily="34" charset="0"/>
              </a:rPr>
              <a:t>The services of the independent Sector Skills Advisors (SSA) are  used with a view to obtaining an objective perspective on the discretionary grant projects implementation and the compliance of the Skills Development Providers with </a:t>
            </a:r>
            <a:r>
              <a:rPr lang="en-ZA" sz="2400" b="1" kern="0" dirty="0">
                <a:ea typeface="Calibri" panose="020F0502020204030204" pitchFamily="34" charset="0"/>
              </a:rPr>
              <a:t>their accreditation </a:t>
            </a:r>
            <a:r>
              <a:rPr lang="en-ZA" sz="2400" kern="0" dirty="0">
                <a:ea typeface="Calibri" panose="020F0502020204030204" pitchFamily="34" charset="0"/>
              </a:rPr>
              <a:t>criteria.</a:t>
            </a:r>
          </a:p>
          <a:p>
            <a:pPr marL="228600" lvl="0" indent="-228600">
              <a:spcBef>
                <a:spcPts val="1200"/>
              </a:spcBef>
              <a:spcAft>
                <a:spcPts val="1200"/>
              </a:spcAft>
              <a:buFont typeface="Arial" panose="020B0604020202020204" pitchFamily="34" charset="0"/>
              <a:buChar char="•"/>
              <a:defRPr/>
            </a:pPr>
            <a:r>
              <a:rPr lang="en-ZA" sz="2400" kern="0" dirty="0"/>
              <a:t>Risk-based site visits are conducted for each specific complaint reported.</a:t>
            </a:r>
          </a:p>
          <a:p>
            <a:pPr marL="228600" lvl="0" indent="-228600">
              <a:spcBef>
                <a:spcPts val="1200"/>
              </a:spcBef>
              <a:spcAft>
                <a:spcPts val="1200"/>
              </a:spcAft>
              <a:buFont typeface="Arial" panose="020B0604020202020204" pitchFamily="34" charset="0"/>
              <a:buChar char="•"/>
              <a:defRPr/>
            </a:pPr>
            <a:r>
              <a:rPr lang="en-ZA" sz="2400" kern="0" dirty="0"/>
              <a:t>Reports from Monitoring and Evaluation are analysed and risks identified.</a:t>
            </a:r>
          </a:p>
          <a:p>
            <a:pPr marL="228600" lvl="0" indent="-230400">
              <a:buFont typeface="Arial" panose="020B0604020202020204" pitchFamily="34" charset="0"/>
              <a:buChar char="•"/>
              <a:tabLst>
                <a:tab pos="271463" algn="l"/>
              </a:tabLst>
              <a:defRPr/>
            </a:pPr>
            <a:r>
              <a:rPr lang="en-ZA" sz="2400" kern="0" dirty="0"/>
              <a:t>Audit findings tracking tool developed to track effectiveness of controls implemented </a:t>
            </a:r>
          </a:p>
          <a:p>
            <a:pPr marL="317500" lvl="0" indent="-547688">
              <a:tabLst>
                <a:tab pos="271463" algn="l"/>
              </a:tabLst>
              <a:defRPr/>
            </a:pPr>
            <a:r>
              <a:rPr lang="en-ZA" sz="2400" kern="0" dirty="0"/>
              <a:t>	and to ensure that risks are mitigated.</a:t>
            </a:r>
          </a:p>
        </p:txBody>
      </p:sp>
    </p:spTree>
    <p:extLst>
      <p:ext uri="{BB962C8B-B14F-4D97-AF65-F5344CB8AC3E}">
        <p14:creationId xmlns:p14="http://schemas.microsoft.com/office/powerpoint/2010/main" val="1691937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846" y="276447"/>
            <a:ext cx="8715154" cy="797442"/>
          </a:xfrm>
        </p:spPr>
        <p:txBody>
          <a:bodyPr>
            <a:noAutofit/>
          </a:bodyPr>
          <a:lstStyle/>
          <a:p>
            <a:r>
              <a:rPr lang="en-ZA" b="1" dirty="0">
                <a:latin typeface="+mn-lt"/>
                <a:cs typeface="Times New Roman" panose="02020603050405020304" pitchFamily="18" charset="0"/>
              </a:rPr>
              <a:t>                       Online Monitoring &amp; Evaluation</a:t>
            </a:r>
            <a:br>
              <a:rPr lang="en-ZA" b="1" dirty="0">
                <a:latin typeface="+mn-lt"/>
                <a:cs typeface="Times New Roman" panose="02020603050405020304" pitchFamily="18" charset="0"/>
              </a:rPr>
            </a:br>
            <a:r>
              <a:rPr lang="en-ZA" b="1" dirty="0">
                <a:latin typeface="+mn-lt"/>
                <a:cs typeface="Times New Roman" panose="02020603050405020304" pitchFamily="18" charset="0"/>
              </a:rPr>
              <a:t>                                                  – Current System</a:t>
            </a:r>
          </a:p>
        </p:txBody>
      </p:sp>
      <p:sp>
        <p:nvSpPr>
          <p:cNvPr id="3" name="Rectangle 2"/>
          <p:cNvSpPr/>
          <p:nvPr/>
        </p:nvSpPr>
        <p:spPr>
          <a:xfrm>
            <a:off x="121976" y="1257978"/>
            <a:ext cx="11275367" cy="4185761"/>
          </a:xfrm>
          <a:prstGeom prst="rect">
            <a:avLst/>
          </a:prstGeom>
        </p:spPr>
        <p:txBody>
          <a:bodyPr wrap="square">
            <a:spAutoFit/>
          </a:bodyPr>
          <a:lstStyle/>
          <a:p>
            <a:pPr lvl="0" algn="just" defTabSz="457200">
              <a:spcBef>
                <a:spcPct val="20000"/>
              </a:spcBef>
            </a:pPr>
            <a:r>
              <a:rPr lang="en-ZA" sz="2400" b="1" dirty="0"/>
              <a:t>In light of the nationwide lockdown brought on by the prevalence of COVID-19 pandemic, the Division has developed and implemented an ‘On-Line Checklist’ for the monitoring of the SETA funded Discretionary Grant funded projects/ contracts.</a:t>
            </a:r>
          </a:p>
          <a:p>
            <a:pPr marL="342900" lvl="0" indent="-342900" algn="just" defTabSz="457200">
              <a:spcBef>
                <a:spcPts val="1200"/>
              </a:spcBef>
              <a:spcAft>
                <a:spcPts val="1200"/>
              </a:spcAft>
              <a:buFont typeface="Arial"/>
              <a:buChar char="•"/>
            </a:pPr>
            <a:r>
              <a:rPr lang="en-ZA" sz="2400" dirty="0">
                <a:cs typeface="Calibri" panose="020F0502020204030204" pitchFamily="34" charset="0"/>
              </a:rPr>
              <a:t>The On-Line Checklist for COVID-19 verifies the projects that are being implemented during the COVID-19 Lockdown.</a:t>
            </a:r>
          </a:p>
          <a:p>
            <a:pPr marL="342900" lvl="0" indent="-342900" algn="just" defTabSz="457200">
              <a:spcBef>
                <a:spcPts val="1200"/>
              </a:spcBef>
              <a:spcAft>
                <a:spcPts val="1200"/>
              </a:spcAft>
              <a:buFont typeface="Arial"/>
              <a:buChar char="•"/>
            </a:pPr>
            <a:r>
              <a:rPr lang="en-ZA" sz="2400" dirty="0">
                <a:cs typeface="Calibri" panose="020F0502020204030204" pitchFamily="34" charset="0"/>
              </a:rPr>
              <a:t>The On-Line Checklist is sent to the Stakeholder to complete and to submit it together with  the required relevant supporting documents.</a:t>
            </a:r>
          </a:p>
          <a:p>
            <a:pPr marL="342900" lvl="0" indent="-342900" algn="just" defTabSz="457200">
              <a:spcBef>
                <a:spcPts val="1200"/>
              </a:spcBef>
              <a:spcAft>
                <a:spcPts val="1200"/>
              </a:spcAft>
              <a:buFont typeface="Arial"/>
              <a:buChar char="•"/>
            </a:pPr>
            <a:r>
              <a:rPr lang="en-ZA" sz="2400" dirty="0">
                <a:cs typeface="Calibri" panose="020F0502020204030204" pitchFamily="34" charset="0"/>
              </a:rPr>
              <a:t>Given the COVID-19 Lockdown restrictions, the verifications have been conducted by the Internal Team and SSA’s are not currently conducting site visits.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0019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30EA7-9E9E-4588-8240-E8049939705D}"/>
              </a:ext>
            </a:extLst>
          </p:cNvPr>
          <p:cNvSpPr>
            <a:spLocks noGrp="1"/>
          </p:cNvSpPr>
          <p:nvPr>
            <p:ph type="title"/>
          </p:nvPr>
        </p:nvSpPr>
        <p:spPr>
          <a:xfrm>
            <a:off x="-1083211" y="140676"/>
            <a:ext cx="13097020" cy="1057997"/>
          </a:xfrm>
        </p:spPr>
        <p:txBody>
          <a:bodyPr>
            <a:normAutofit fontScale="90000"/>
          </a:bodyPr>
          <a:lstStyle/>
          <a:p>
            <a:r>
              <a:rPr lang="en-US" dirty="0"/>
              <a:t>REQUIREMENTS TO QUALIFY AS AN SECTOR </a:t>
            </a:r>
            <a:br>
              <a:rPr lang="en-US" dirty="0"/>
            </a:br>
            <a:r>
              <a:rPr lang="en-US" dirty="0"/>
              <a:t>SKILLS ADVISOR </a:t>
            </a:r>
          </a:p>
        </p:txBody>
      </p:sp>
      <p:sp>
        <p:nvSpPr>
          <p:cNvPr id="4" name="TextBox 3">
            <a:extLst>
              <a:ext uri="{FF2B5EF4-FFF2-40B4-BE49-F238E27FC236}">
                <a16:creationId xmlns:a16="http://schemas.microsoft.com/office/drawing/2014/main" id="{89800A32-3D0C-4CAB-8397-FED4C5AEA827}"/>
              </a:ext>
            </a:extLst>
          </p:cNvPr>
          <p:cNvSpPr txBox="1"/>
          <p:nvPr/>
        </p:nvSpPr>
        <p:spPr>
          <a:xfrm>
            <a:off x="0" y="945456"/>
            <a:ext cx="12534314" cy="5262979"/>
          </a:xfrm>
          <a:prstGeom prst="rect">
            <a:avLst/>
          </a:prstGeom>
          <a:noFill/>
        </p:spPr>
        <p:txBody>
          <a:bodyPr wrap="square">
            <a:spAutoFit/>
          </a:bodyPr>
          <a:lstStyle/>
          <a:p>
            <a:r>
              <a:rPr lang="en-US" sz="2400" b="1" dirty="0"/>
              <a:t>The following would be the minimum requirement for an individual/organization to be considered a Monitoring and Evaluation Sector Skills Advisor.</a:t>
            </a:r>
          </a:p>
          <a:p>
            <a:pPr marL="342900" indent="-342900">
              <a:buFont typeface="Arial" panose="020B0604020202020204" pitchFamily="34" charset="0"/>
              <a:buChar char="•"/>
            </a:pPr>
            <a:r>
              <a:rPr lang="en-US" sz="2400" dirty="0"/>
              <a:t>The potential candidate must have a Diploma/Certificate or an equivalent in the field of Education and Training –Education and Training Practitioner- Facilitator, Assessor, Skills Development   Facilitator, Moderator, Coach, Mentor, SETA experience</a:t>
            </a:r>
          </a:p>
          <a:p>
            <a:pPr marL="342900" indent="-342900">
              <a:buFont typeface="Arial" panose="020B0604020202020204" pitchFamily="34" charset="0"/>
              <a:buChar char="•"/>
            </a:pPr>
            <a:r>
              <a:rPr lang="en-US" sz="2400" dirty="0"/>
              <a:t>Minimum of three (3) years practicing in the above stated.</a:t>
            </a:r>
          </a:p>
          <a:p>
            <a:pPr marL="342900" indent="-342900">
              <a:buFont typeface="Arial" panose="020B0604020202020204" pitchFamily="34" charset="0"/>
              <a:buChar char="•"/>
            </a:pPr>
            <a:r>
              <a:rPr lang="en-US" sz="2400" dirty="0"/>
              <a:t>Good Interpersonal Skills</a:t>
            </a:r>
          </a:p>
          <a:p>
            <a:pPr marL="342900" indent="-342900">
              <a:buFont typeface="Arial" panose="020B0604020202020204" pitchFamily="34" charset="0"/>
              <a:buChar char="•"/>
            </a:pPr>
            <a:r>
              <a:rPr lang="en-US" sz="2400" dirty="0"/>
              <a:t>Good Communication Skills</a:t>
            </a:r>
          </a:p>
          <a:p>
            <a:pPr marL="342900" indent="-342900">
              <a:buFont typeface="Arial" panose="020B0604020202020204" pitchFamily="34" charset="0"/>
              <a:buChar char="•"/>
            </a:pPr>
            <a:r>
              <a:rPr lang="en-US" sz="2400" dirty="0"/>
              <a:t>Ability to conduct site visits</a:t>
            </a:r>
          </a:p>
          <a:p>
            <a:pPr marL="342900" indent="-342900">
              <a:buFont typeface="Arial" panose="020B0604020202020204" pitchFamily="34" charset="0"/>
              <a:buChar char="•"/>
            </a:pPr>
            <a:r>
              <a:rPr lang="en-US" sz="2400" dirty="0"/>
              <a:t> Ability to write and submit reports</a:t>
            </a:r>
          </a:p>
          <a:p>
            <a:pPr marL="342900" indent="-342900">
              <a:buFont typeface="Arial" panose="020B0604020202020204" pitchFamily="34" charset="0"/>
              <a:buChar char="•"/>
            </a:pPr>
            <a:r>
              <a:rPr lang="en-US" sz="2400" dirty="0"/>
              <a:t>Be a South African or Permanent Resident of South Africa</a:t>
            </a:r>
          </a:p>
          <a:p>
            <a:pPr marL="342900" indent="-342900">
              <a:buFont typeface="Arial" panose="020B0604020202020204" pitchFamily="34" charset="0"/>
              <a:buChar char="•"/>
            </a:pPr>
            <a:r>
              <a:rPr lang="en-US" sz="2400" dirty="0"/>
              <a:t>No criminal record</a:t>
            </a:r>
          </a:p>
          <a:p>
            <a:pPr marL="342900" indent="-342900">
              <a:buFont typeface="Arial" panose="020B0604020202020204" pitchFamily="34" charset="0"/>
              <a:buChar char="•"/>
            </a:pPr>
            <a:r>
              <a:rPr lang="en-US" sz="2400" dirty="0"/>
              <a:t>Have his/her own basic working tools/facility – laptop</a:t>
            </a:r>
          </a:p>
          <a:p>
            <a:pPr marL="342900" indent="-342900">
              <a:buFont typeface="Arial" panose="020B0604020202020204" pitchFamily="34" charset="0"/>
              <a:buChar char="•"/>
            </a:pPr>
            <a:r>
              <a:rPr lang="en-US" sz="2400" dirty="0"/>
              <a:t>Have his / her own transport</a:t>
            </a:r>
          </a:p>
        </p:txBody>
      </p:sp>
    </p:spTree>
    <p:extLst>
      <p:ext uri="{BB962C8B-B14F-4D97-AF65-F5344CB8AC3E}">
        <p14:creationId xmlns:p14="http://schemas.microsoft.com/office/powerpoint/2010/main" val="2224815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337C6-BA7C-479F-90DC-3F4B018D72DE}"/>
              </a:ext>
            </a:extLst>
          </p:cNvPr>
          <p:cNvSpPr>
            <a:spLocks noGrp="1"/>
          </p:cNvSpPr>
          <p:nvPr>
            <p:ph type="title"/>
          </p:nvPr>
        </p:nvSpPr>
        <p:spPr>
          <a:xfrm>
            <a:off x="1219200" y="0"/>
            <a:ext cx="10972800" cy="1143000"/>
          </a:xfrm>
        </p:spPr>
        <p:txBody>
          <a:bodyPr/>
          <a:lstStyle/>
          <a:p>
            <a:r>
              <a:rPr lang="en-US" dirty="0"/>
              <a:t>Sector Skills Advisors – SSA’s (External Moderators)</a:t>
            </a:r>
          </a:p>
        </p:txBody>
      </p:sp>
      <p:sp>
        <p:nvSpPr>
          <p:cNvPr id="4" name="TextBox 3">
            <a:extLst>
              <a:ext uri="{FF2B5EF4-FFF2-40B4-BE49-F238E27FC236}">
                <a16:creationId xmlns:a16="http://schemas.microsoft.com/office/drawing/2014/main" id="{C423D6DC-4CBC-4E62-BAD0-760778B66870}"/>
              </a:ext>
            </a:extLst>
          </p:cNvPr>
          <p:cNvSpPr txBox="1"/>
          <p:nvPr/>
        </p:nvSpPr>
        <p:spPr>
          <a:xfrm>
            <a:off x="154746" y="988255"/>
            <a:ext cx="12037254" cy="5262979"/>
          </a:xfrm>
          <a:prstGeom prst="rect">
            <a:avLst/>
          </a:prstGeom>
          <a:noFill/>
        </p:spPr>
        <p:txBody>
          <a:bodyPr wrap="square">
            <a:spAutoFit/>
          </a:bodyPr>
          <a:lstStyle/>
          <a:p>
            <a:r>
              <a:rPr lang="en-US" sz="2400" b="1" dirty="0"/>
              <a:t>Requirements to Qualify as an Quality Assurance Sector Skills Advisor:</a:t>
            </a:r>
          </a:p>
          <a:p>
            <a:pPr marL="285750" indent="-285750">
              <a:buFont typeface="Arial" panose="020B0604020202020204" pitchFamily="34" charset="0"/>
              <a:buChar char="•"/>
            </a:pPr>
            <a:r>
              <a:rPr lang="en-US" sz="2400" dirty="0"/>
              <a:t>03 Years Technical industry experience OR</a:t>
            </a:r>
          </a:p>
          <a:p>
            <a:pPr marL="285750" indent="-285750">
              <a:buFont typeface="Arial" panose="020B0604020202020204" pitchFamily="34" charset="0"/>
              <a:buChar char="•"/>
            </a:pPr>
            <a:r>
              <a:rPr lang="en-US" sz="2400" dirty="0"/>
              <a:t>ETD Course or equivalent with 5 years’ skills development experience.</a:t>
            </a:r>
          </a:p>
          <a:p>
            <a:pPr marL="285750" indent="-285750">
              <a:buFont typeface="Arial" panose="020B0604020202020204" pitchFamily="34" charset="0"/>
              <a:buChar char="•"/>
            </a:pPr>
            <a:r>
              <a:rPr lang="en-US" sz="2400" dirty="0"/>
              <a:t>5 Years technical industry experience OR</a:t>
            </a:r>
          </a:p>
          <a:p>
            <a:pPr marL="285750" indent="-285750">
              <a:buFont typeface="Arial" panose="020B0604020202020204" pitchFamily="34" charset="0"/>
              <a:buChar char="•"/>
            </a:pPr>
            <a:r>
              <a:rPr lang="en-US" sz="2400" dirty="0"/>
              <a:t>ETD Course or equivalent with 3 years’ skills development experience.</a:t>
            </a:r>
          </a:p>
          <a:p>
            <a:pPr marL="285750" indent="-285750">
              <a:buFont typeface="Arial" panose="020B0604020202020204" pitchFamily="34" charset="0"/>
              <a:buChar char="•"/>
            </a:pPr>
            <a:r>
              <a:rPr lang="en-US" sz="2400" dirty="0"/>
              <a:t>Less than 3 years’ technical industry experience studying towards formal EDT qualification</a:t>
            </a:r>
          </a:p>
          <a:p>
            <a:r>
              <a:rPr lang="en-US" sz="2400" b="1" dirty="0"/>
              <a:t>Where do we need SSA’s:</a:t>
            </a:r>
            <a:r>
              <a:rPr lang="en-US" sz="2400" dirty="0"/>
              <a:t>	Western Cape, Northern Cape, Eastern Cape, Free State and North West</a:t>
            </a:r>
          </a:p>
          <a:p>
            <a:r>
              <a:rPr lang="en-US" sz="2400" b="1" dirty="0"/>
              <a:t>What are the expectations:</a:t>
            </a:r>
          </a:p>
          <a:p>
            <a:pPr marL="285750" indent="-285750">
              <a:buFont typeface="Arial" panose="020B0604020202020204" pitchFamily="34" charset="0"/>
              <a:buChar char="•"/>
            </a:pPr>
            <a:r>
              <a:rPr lang="en-US" sz="2400" dirty="0"/>
              <a:t>Conduct accreditation visits, external moderations (complete reports as per the prescribed template)</a:t>
            </a:r>
          </a:p>
          <a:p>
            <a:pPr marL="285750" indent="-285750">
              <a:buFont typeface="Arial" panose="020B0604020202020204" pitchFamily="34" charset="0"/>
              <a:buChar char="•"/>
            </a:pPr>
            <a:r>
              <a:rPr lang="en-US" sz="2400" dirty="0"/>
              <a:t>Attend workshops and meetings.</a:t>
            </a:r>
          </a:p>
          <a:p>
            <a:pPr marL="285750" indent="-285750">
              <a:buFont typeface="Arial" panose="020B0604020202020204" pitchFamily="34" charset="0"/>
              <a:buChar char="•"/>
            </a:pPr>
            <a:r>
              <a:rPr lang="en-US" sz="2400" dirty="0"/>
              <a:t>Assist stakeholders with challenges regarding learner capturing, learners selection etc.</a:t>
            </a:r>
          </a:p>
          <a:p>
            <a:pPr marL="285750" indent="-285750">
              <a:buFont typeface="Arial" panose="020B0604020202020204" pitchFamily="34" charset="0"/>
              <a:buChar char="•"/>
            </a:pPr>
            <a:r>
              <a:rPr lang="en-US" sz="2400" dirty="0"/>
              <a:t>Provide advice to stakeholders when requested.</a:t>
            </a:r>
          </a:p>
        </p:txBody>
      </p:sp>
    </p:spTree>
    <p:extLst>
      <p:ext uri="{BB962C8B-B14F-4D97-AF65-F5344CB8AC3E}">
        <p14:creationId xmlns:p14="http://schemas.microsoft.com/office/powerpoint/2010/main" val="2060168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9430A-20D6-4082-ABEE-B584FB3AFE01}"/>
              </a:ext>
            </a:extLst>
          </p:cNvPr>
          <p:cNvSpPr>
            <a:spLocks noGrp="1"/>
          </p:cNvSpPr>
          <p:nvPr>
            <p:ph type="title"/>
          </p:nvPr>
        </p:nvSpPr>
        <p:spPr/>
        <p:txBody>
          <a:bodyPr/>
          <a:lstStyle/>
          <a:p>
            <a:r>
              <a:rPr lang="en-US" dirty="0"/>
              <a:t>EXPECTATIONS FROM STAKEHOLDERS</a:t>
            </a:r>
          </a:p>
        </p:txBody>
      </p:sp>
      <p:sp>
        <p:nvSpPr>
          <p:cNvPr id="4" name="TextBox 3">
            <a:extLst>
              <a:ext uri="{FF2B5EF4-FFF2-40B4-BE49-F238E27FC236}">
                <a16:creationId xmlns:a16="http://schemas.microsoft.com/office/drawing/2014/main" id="{FE2C3A9A-C333-4BAA-90AA-2A2BE0A89313}"/>
              </a:ext>
            </a:extLst>
          </p:cNvPr>
          <p:cNvSpPr txBox="1"/>
          <p:nvPr/>
        </p:nvSpPr>
        <p:spPr>
          <a:xfrm>
            <a:off x="182880" y="987658"/>
            <a:ext cx="11703152" cy="5262979"/>
          </a:xfrm>
          <a:prstGeom prst="rect">
            <a:avLst/>
          </a:prstGeom>
          <a:noFill/>
        </p:spPr>
        <p:txBody>
          <a:bodyPr wrap="square">
            <a:spAutoFit/>
          </a:bodyPr>
          <a:lstStyle/>
          <a:p>
            <a:r>
              <a:rPr lang="en-US" sz="2400" dirty="0"/>
              <a:t>For Monitoring of Discretionary Grant Funded Projects, the following supporting documents are required:</a:t>
            </a:r>
          </a:p>
          <a:p>
            <a:pPr marL="342900" indent="-342900">
              <a:buFont typeface="Arial" panose="020B0604020202020204" pitchFamily="34" charset="0"/>
              <a:buChar char="•"/>
            </a:pPr>
            <a:r>
              <a:rPr lang="en-US" sz="2400" dirty="0"/>
              <a:t>Duly signed MoA/Annexure/s for all approved DG projects</a:t>
            </a:r>
          </a:p>
          <a:p>
            <a:pPr marL="342900" indent="-342900">
              <a:buFont typeface="Arial" panose="020B0604020202020204" pitchFamily="34" charset="0"/>
              <a:buChar char="•"/>
            </a:pPr>
            <a:r>
              <a:rPr lang="en-US" sz="2400" dirty="0"/>
              <a:t>Implementation Plan for all approved projects</a:t>
            </a:r>
          </a:p>
          <a:p>
            <a:pPr marL="342900" indent="-342900">
              <a:buFont typeface="Arial" panose="020B0604020202020204" pitchFamily="34" charset="0"/>
              <a:buChar char="•"/>
            </a:pPr>
            <a:r>
              <a:rPr lang="en-US" sz="2400" dirty="0"/>
              <a:t>Outsourcing Agreement – if any</a:t>
            </a:r>
          </a:p>
          <a:p>
            <a:pPr marL="342900" indent="-342900">
              <a:buFont typeface="Arial" panose="020B0604020202020204" pitchFamily="34" charset="0"/>
              <a:buChar char="•"/>
            </a:pPr>
            <a:r>
              <a:rPr lang="en-US" sz="2400" dirty="0"/>
              <a:t>Proof of learner/s registration onto the MIS</a:t>
            </a:r>
          </a:p>
          <a:p>
            <a:pPr marL="342900" indent="-342900">
              <a:buFont typeface="Arial" panose="020B0604020202020204" pitchFamily="34" charset="0"/>
              <a:buChar char="•"/>
            </a:pPr>
            <a:r>
              <a:rPr lang="en-US" sz="2400" dirty="0"/>
              <a:t>Proof of utilization of Accredited Education and Training Development Practitioners</a:t>
            </a:r>
          </a:p>
          <a:p>
            <a:pPr marL="342900" indent="-342900">
              <a:buFont typeface="Arial" panose="020B0604020202020204" pitchFamily="34" charset="0"/>
              <a:buChar char="•"/>
            </a:pPr>
            <a:r>
              <a:rPr lang="en-US" sz="2400" dirty="0"/>
              <a:t>Proof of Service Level Agreement with ETD Practitioners – if any</a:t>
            </a:r>
          </a:p>
          <a:p>
            <a:pPr marL="342900" indent="-342900">
              <a:buFont typeface="Arial" panose="020B0604020202020204" pitchFamily="34" charset="0"/>
              <a:buChar char="•"/>
            </a:pPr>
            <a:r>
              <a:rPr lang="en-US" sz="2400" dirty="0"/>
              <a:t>Learners’ Portfolio of Evidence(PoE)/Logbooks</a:t>
            </a:r>
          </a:p>
          <a:p>
            <a:pPr marL="342900" indent="-342900">
              <a:buFont typeface="Arial" panose="020B0604020202020204" pitchFamily="34" charset="0"/>
              <a:buChar char="•"/>
            </a:pPr>
            <a:r>
              <a:rPr lang="en-US" sz="2400" dirty="0"/>
              <a:t>Proof/Record of Learner Allowance payment</a:t>
            </a:r>
          </a:p>
          <a:p>
            <a:pPr marL="342900" indent="-342900">
              <a:buFont typeface="Arial" panose="020B0604020202020204" pitchFamily="34" charset="0"/>
              <a:buChar char="•"/>
            </a:pPr>
            <a:r>
              <a:rPr lang="en-US" sz="2400" dirty="0"/>
              <a:t>Proof of Accreditation (NAMB/QCTO) and or Workplace Approval</a:t>
            </a:r>
          </a:p>
          <a:p>
            <a:pPr marL="342900" indent="-342900">
              <a:buFont typeface="Arial" panose="020B0604020202020204" pitchFamily="34" charset="0"/>
              <a:buChar char="•"/>
            </a:pPr>
            <a:r>
              <a:rPr lang="en-US" sz="2400" dirty="0"/>
              <a:t>Copy of Learning Material used</a:t>
            </a:r>
          </a:p>
          <a:p>
            <a:pPr marL="342900" indent="-342900">
              <a:buFont typeface="Arial" panose="020B0604020202020204" pitchFamily="34" charset="0"/>
              <a:buChar char="•"/>
            </a:pPr>
            <a:r>
              <a:rPr lang="en-US" sz="2400" dirty="0"/>
              <a:t>Signed Attendance Registers</a:t>
            </a:r>
          </a:p>
          <a:p>
            <a:pPr marL="342900" indent="-342900">
              <a:buFont typeface="Arial" panose="020B0604020202020204" pitchFamily="34" charset="0"/>
              <a:buChar char="•"/>
            </a:pPr>
            <a:r>
              <a:rPr lang="en-US" sz="2400" dirty="0"/>
              <a:t>Close Out Report – for closed projects</a:t>
            </a:r>
          </a:p>
        </p:txBody>
      </p:sp>
    </p:spTree>
    <p:extLst>
      <p:ext uri="{BB962C8B-B14F-4D97-AF65-F5344CB8AC3E}">
        <p14:creationId xmlns:p14="http://schemas.microsoft.com/office/powerpoint/2010/main" val="3694921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1657" y="313077"/>
            <a:ext cx="7596204" cy="742837"/>
          </a:xfrm>
        </p:spPr>
        <p:txBody>
          <a:bodyPr>
            <a:normAutofit/>
          </a:bodyPr>
          <a:lstStyle/>
          <a:p>
            <a:r>
              <a:rPr lang="en-ZA" sz="3600" b="1" dirty="0">
                <a:latin typeface="+mn-lt"/>
                <a:cs typeface="Times New Roman" panose="02020603050405020304" pitchFamily="18" charset="0"/>
              </a:rPr>
              <a:t>Risks</a:t>
            </a:r>
          </a:p>
        </p:txBody>
      </p:sp>
      <p:sp>
        <p:nvSpPr>
          <p:cNvPr id="5" name="Rectangle 4"/>
          <p:cNvSpPr/>
          <p:nvPr/>
        </p:nvSpPr>
        <p:spPr>
          <a:xfrm>
            <a:off x="0" y="1252862"/>
            <a:ext cx="11887200" cy="4672048"/>
          </a:xfrm>
          <a:prstGeom prst="rect">
            <a:avLst/>
          </a:prstGeom>
        </p:spPr>
        <p:txBody>
          <a:bodyPr wrap="square">
            <a:spAutoFit/>
          </a:bodyPr>
          <a:lstStyle/>
          <a:p>
            <a:pPr lvl="0" algn="just" defTabSz="457200">
              <a:spcBef>
                <a:spcPct val="20000"/>
              </a:spcBef>
            </a:pPr>
            <a:r>
              <a:rPr lang="en-ZA" sz="2400" b="1" dirty="0">
                <a:cs typeface="Calibri" panose="020F0502020204030204" pitchFamily="34" charset="0"/>
              </a:rPr>
              <a:t>The FP&amp;M SETA, through its Monitoring and Evaluation Division, is obliged to monitor the implementation of the projects and check whether or not approved applicants are compliant with the requirements of the project. Below are some typical examples  of risk areas identified during the M&amp;</a:t>
            </a:r>
            <a:r>
              <a:rPr lang="en-ZA" sz="2400" b="1">
                <a:cs typeface="Calibri" panose="020F0502020204030204" pitchFamily="34" charset="0"/>
              </a:rPr>
              <a:t>E process:</a:t>
            </a:r>
            <a:endParaRPr lang="en-ZA" sz="2800" b="1" dirty="0">
              <a:cs typeface="Calibri" panose="020F0502020204030204" pitchFamily="34" charset="0"/>
            </a:endParaRPr>
          </a:p>
          <a:p>
            <a:pPr marL="800100" lvl="1" indent="-342900" algn="just" defTabSz="457200">
              <a:spcBef>
                <a:spcPct val="20000"/>
              </a:spcBef>
              <a:buFont typeface="Arial"/>
              <a:buChar char="•"/>
            </a:pPr>
            <a:r>
              <a:rPr lang="en-ZA" sz="2800" dirty="0">
                <a:cs typeface="Calibri" panose="020F0502020204030204" pitchFamily="34" charset="0"/>
              </a:rPr>
              <a:t>Learner stipend/allowance to be paid by all stakeholders.</a:t>
            </a:r>
          </a:p>
          <a:p>
            <a:pPr marL="800100" lvl="1" indent="-342900" algn="just" defTabSz="457200">
              <a:spcBef>
                <a:spcPct val="20000"/>
              </a:spcBef>
              <a:buFont typeface="Arial"/>
              <a:buChar char="•"/>
            </a:pPr>
            <a:r>
              <a:rPr lang="en-ZA" sz="2800" dirty="0">
                <a:cs typeface="Calibri" panose="020F0502020204030204" pitchFamily="34" charset="0"/>
              </a:rPr>
              <a:t>Some stakeholders are not conducting proper  and thorough Induction</a:t>
            </a:r>
          </a:p>
          <a:p>
            <a:pPr marL="800100" lvl="1" indent="-342900" algn="just" defTabSz="457200">
              <a:spcBef>
                <a:spcPct val="20000"/>
              </a:spcBef>
              <a:buFont typeface="Arial"/>
              <a:buChar char="•"/>
            </a:pPr>
            <a:r>
              <a:rPr lang="en-ZA" sz="2800" dirty="0">
                <a:cs typeface="Calibri" panose="020F0502020204030204" pitchFamily="34" charset="0"/>
              </a:rPr>
              <a:t>Non-availability of stakeholders for M&amp;E.</a:t>
            </a:r>
          </a:p>
          <a:p>
            <a:pPr marL="800100" lvl="1" indent="-342900" algn="just" defTabSz="457200">
              <a:spcBef>
                <a:spcPct val="20000"/>
              </a:spcBef>
              <a:buFont typeface="Arial"/>
              <a:buChar char="•"/>
            </a:pPr>
            <a:r>
              <a:rPr lang="en-ZA" sz="2800" dirty="0">
                <a:cs typeface="Calibri" panose="020F0502020204030204" pitchFamily="34" charset="0"/>
              </a:rPr>
              <a:t>Compliance with the terms and conditions of the agreed and signed MOA.</a:t>
            </a:r>
          </a:p>
          <a:p>
            <a:pPr marL="800100" lvl="1" indent="-342900" algn="just" defTabSz="457200">
              <a:spcBef>
                <a:spcPct val="20000"/>
              </a:spcBef>
              <a:buFont typeface="Arial"/>
              <a:buChar char="•"/>
            </a:pPr>
            <a:r>
              <a:rPr lang="en-ZA" sz="2800" dirty="0">
                <a:cs typeface="Calibri" panose="020F0502020204030204" pitchFamily="34" charset="0"/>
              </a:rPr>
              <a:t>Timeous submission of accurate and complete information.</a:t>
            </a:r>
          </a:p>
          <a:p>
            <a:pPr marL="800100" lvl="1" indent="-342900" algn="just" defTabSz="457200">
              <a:spcBef>
                <a:spcPct val="20000"/>
              </a:spcBef>
              <a:buFont typeface="Arial"/>
              <a:buChar char="•"/>
            </a:pPr>
            <a:r>
              <a:rPr lang="en-ZA" sz="2800" dirty="0">
                <a:cs typeface="Calibri" panose="020F0502020204030204" pitchFamily="34" charset="0"/>
              </a:rPr>
              <a:t>Compliance with approved FPM SETA policies.</a:t>
            </a:r>
          </a:p>
        </p:txBody>
      </p:sp>
    </p:spTree>
    <p:extLst>
      <p:ext uri="{BB962C8B-B14F-4D97-AF65-F5344CB8AC3E}">
        <p14:creationId xmlns:p14="http://schemas.microsoft.com/office/powerpoint/2010/main" val="257058693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8644</TotalTime>
  <Words>786</Words>
  <Application>Microsoft Office PowerPoint</Application>
  <PresentationFormat>Widescreen</PresentationFormat>
  <Paragraphs>73</Paragraphs>
  <Slides>10</Slides>
  <Notes>2</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Times New Roman</vt:lpstr>
      <vt:lpstr>Wingdings</vt:lpstr>
      <vt:lpstr>1_Office Theme</vt:lpstr>
      <vt:lpstr>PowerPoint Presentation</vt:lpstr>
      <vt:lpstr>PowerPoint Presentation</vt:lpstr>
      <vt:lpstr> Regulatory Compliance</vt:lpstr>
      <vt:lpstr>  Monitoring &amp; Evaluation </vt:lpstr>
      <vt:lpstr>                       Online Monitoring &amp; Evaluation                                                   – Current System</vt:lpstr>
      <vt:lpstr>REQUIREMENTS TO QUALIFY AS AN SECTOR  SKILLS ADVISOR </vt:lpstr>
      <vt:lpstr>Sector Skills Advisors – SSA’s (External Moderators)</vt:lpstr>
      <vt:lpstr>EXPECTATIONS FROM STAKEHOLDERS</vt:lpstr>
      <vt:lpstr>Risks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Lizzie Mabotja</dc:creator>
  <cp:lastModifiedBy>PK Naicker</cp:lastModifiedBy>
  <cp:revision>343</cp:revision>
  <cp:lastPrinted>2016-10-04T15:32:37Z</cp:lastPrinted>
  <dcterms:created xsi:type="dcterms:W3CDTF">2015-07-07T11:00:19Z</dcterms:created>
  <dcterms:modified xsi:type="dcterms:W3CDTF">2022-01-19T11:22:48Z</dcterms:modified>
</cp:coreProperties>
</file>